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4" r:id="rId1"/>
    <p:sldMasterId id="2147483685" r:id="rId2"/>
  </p:sldMasterIdLst>
  <p:notesMasterIdLst>
    <p:notesMasterId r:id="rId62"/>
  </p:notesMasterIdLst>
  <p:sldIdLst>
    <p:sldId id="260" r:id="rId3"/>
    <p:sldId id="312" r:id="rId4"/>
    <p:sldId id="313" r:id="rId5"/>
    <p:sldId id="330" r:id="rId6"/>
    <p:sldId id="273" r:id="rId7"/>
    <p:sldId id="274" r:id="rId8"/>
    <p:sldId id="277" r:id="rId9"/>
    <p:sldId id="278" r:id="rId10"/>
    <p:sldId id="279" r:id="rId11"/>
    <p:sldId id="280" r:id="rId12"/>
    <p:sldId id="281" r:id="rId13"/>
    <p:sldId id="275" r:id="rId14"/>
    <p:sldId id="276" r:id="rId15"/>
    <p:sldId id="266" r:id="rId16"/>
    <p:sldId id="267" r:id="rId17"/>
    <p:sldId id="268" r:id="rId18"/>
    <p:sldId id="269" r:id="rId19"/>
    <p:sldId id="270" r:id="rId20"/>
    <p:sldId id="290" r:id="rId21"/>
    <p:sldId id="291" r:id="rId22"/>
    <p:sldId id="292" r:id="rId23"/>
    <p:sldId id="293" r:id="rId24"/>
    <p:sldId id="295" r:id="rId25"/>
    <p:sldId id="296" r:id="rId26"/>
    <p:sldId id="311" r:id="rId27"/>
    <p:sldId id="331" r:id="rId28"/>
    <p:sldId id="297" r:id="rId29"/>
    <p:sldId id="298" r:id="rId30"/>
    <p:sldId id="299" r:id="rId31"/>
    <p:sldId id="302" r:id="rId32"/>
    <p:sldId id="282" r:id="rId33"/>
    <p:sldId id="265" r:id="rId34"/>
    <p:sldId id="283" r:id="rId35"/>
    <p:sldId id="307" r:id="rId36"/>
    <p:sldId id="314" r:id="rId37"/>
    <p:sldId id="315" r:id="rId38"/>
    <p:sldId id="284" r:id="rId39"/>
    <p:sldId id="285" r:id="rId40"/>
    <p:sldId id="286" r:id="rId41"/>
    <p:sldId id="322" r:id="rId42"/>
    <p:sldId id="287" r:id="rId43"/>
    <p:sldId id="288" r:id="rId44"/>
    <p:sldId id="289" r:id="rId45"/>
    <p:sldId id="323" r:id="rId46"/>
    <p:sldId id="324" r:id="rId47"/>
    <p:sldId id="325" r:id="rId48"/>
    <p:sldId id="294" r:id="rId49"/>
    <p:sldId id="326" r:id="rId50"/>
    <p:sldId id="321" r:id="rId51"/>
    <p:sldId id="327" r:id="rId52"/>
    <p:sldId id="300" r:id="rId53"/>
    <p:sldId id="301" r:id="rId54"/>
    <p:sldId id="328" r:id="rId55"/>
    <p:sldId id="303" r:id="rId56"/>
    <p:sldId id="304" r:id="rId57"/>
    <p:sldId id="332" r:id="rId58"/>
    <p:sldId id="306" r:id="rId59"/>
    <p:sldId id="329" r:id="rId60"/>
    <p:sldId id="320" r:id="rId61"/>
  </p:sldIdLst>
  <p:sldSz cx="9144000" cy="5143500" type="screen16x9"/>
  <p:notesSz cx="6858000" cy="9144000"/>
  <p:embeddedFontLst>
    <p:embeddedFont>
      <p:font typeface="Anton" pitchFamily="2" charset="0"/>
      <p:regular r:id="rId63"/>
    </p:embeddedFont>
    <p:embeddedFont>
      <p:font typeface="Consolas" panose="020B0609020204030204" pitchFamily="49" charset="0"/>
      <p:regular r:id="rId64"/>
      <p:bold r:id="rId65"/>
      <p:italic r:id="rId66"/>
      <p:boldItalic r:id="rId67"/>
    </p:embeddedFont>
    <p:embeddedFont>
      <p:font typeface="Didact Gothic" panose="00000500000000000000" pitchFamily="2" charset="0"/>
      <p:regular r:id="rId68"/>
    </p:embeddedFont>
    <p:embeddedFont>
      <p:font typeface="Helvetica Neue" panose="020B0604020202020204" charset="0"/>
      <p:regular r:id="rId69"/>
      <p:bold r:id="rId70"/>
      <p:italic r:id="rId71"/>
      <p:boldItalic r:id="rId72"/>
    </p:embeddedFont>
    <p:embeddedFont>
      <p:font typeface="Helvetica Neue Light" panose="020B0604020202020204" charset="0"/>
      <p:regular r:id="rId73"/>
      <p:bold r:id="rId74"/>
      <p:italic r:id="rId75"/>
      <p:boldItalic r:id="rId76"/>
    </p:embeddedFont>
    <p:embeddedFont>
      <p:font typeface="Lato" panose="020F0502020204030203" pitchFamily="34" charset="0"/>
      <p:regular r:id="rId77"/>
      <p:bold r:id="rId78"/>
      <p:italic r:id="rId79"/>
      <p:boldItalic r:id="rId8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B9F2782-25D4-4429-B3F4-CB03AAEB26B5}">
  <a:tblStyle styleId="{FB9F2782-25D4-4429-B3F4-CB03AAEB26B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91" autoAdjust="0"/>
    <p:restoredTop sz="94660"/>
  </p:normalViewPr>
  <p:slideViewPr>
    <p:cSldViewPr snapToGrid="0">
      <p:cViewPr varScale="1">
        <p:scale>
          <a:sx n="80" d="100"/>
          <a:sy n="80" d="100"/>
        </p:scale>
        <p:origin x="109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font" Target="fonts/font1.fntdata"/><Relationship Id="rId68" Type="http://schemas.openxmlformats.org/officeDocument/2006/relationships/font" Target="fonts/font6.fntdata"/><Relationship Id="rId84" Type="http://schemas.openxmlformats.org/officeDocument/2006/relationships/tableStyles" Target="tableStyles.xml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font" Target="fonts/font12.fntdata"/><Relationship Id="rId79" Type="http://schemas.openxmlformats.org/officeDocument/2006/relationships/font" Target="fonts/font17.fntdata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82" Type="http://schemas.openxmlformats.org/officeDocument/2006/relationships/viewProps" Target="viewProp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font" Target="fonts/font2.fntdata"/><Relationship Id="rId69" Type="http://schemas.openxmlformats.org/officeDocument/2006/relationships/font" Target="fonts/font7.fntdata"/><Relationship Id="rId77" Type="http://schemas.openxmlformats.org/officeDocument/2006/relationships/font" Target="fonts/font15.fntdata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font" Target="fonts/font10.fntdata"/><Relationship Id="rId80" Type="http://schemas.openxmlformats.org/officeDocument/2006/relationships/font" Target="fonts/font18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font" Target="fonts/font5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notesMaster" Target="notesMasters/notesMaster1.xml"/><Relationship Id="rId70" Type="http://schemas.openxmlformats.org/officeDocument/2006/relationships/font" Target="fonts/font8.fntdata"/><Relationship Id="rId75" Type="http://schemas.openxmlformats.org/officeDocument/2006/relationships/font" Target="fonts/font13.fntdata"/><Relationship Id="rId83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font" Target="fonts/font3.fntdata"/><Relationship Id="rId73" Type="http://schemas.openxmlformats.org/officeDocument/2006/relationships/font" Target="fonts/font11.fntdata"/><Relationship Id="rId78" Type="http://schemas.openxmlformats.org/officeDocument/2006/relationships/font" Target="fonts/font16.fntdata"/><Relationship Id="rId8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font" Target="fonts/font14.fntdata"/><Relationship Id="rId7" Type="http://schemas.openxmlformats.org/officeDocument/2006/relationships/slide" Target="slides/slide5.xml"/><Relationship Id="rId71" Type="http://schemas.openxmlformats.org/officeDocument/2006/relationships/font" Target="fonts/font9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font" Target="fonts/font4.fntdata"/></Relationships>
</file>

<file path=ppt/media/image1.jpg>
</file>

<file path=ppt/media/image10.png>
</file>

<file path=ppt/media/image11.gif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gif>
</file>

<file path=ppt/media/image3.png>
</file>

<file path=ppt/media/image30.png>
</file>

<file path=ppt/media/image31.png>
</file>

<file path=ppt/media/image32.png>
</file>

<file path=ppt/media/image3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ae29fa3992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0" name="Google Shape;180;gae29fa3992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cfcd0c559c_0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cfcd0c559c_0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1081f29fce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1081f29fce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ae29fa3992_2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ae29fa3992_2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1006b3fb417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1006b3fb417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ae29fa3992_2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0" name="Google Shape;270;gae29fa3992_2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ae29fa3992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ae29fa3992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799243597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799243597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f9fb28e4e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f9fb28e4e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f881c52df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f881c52df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1081f29fce3_0_2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82" name="Google Shape;482;g1081f29fce3_0_2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>
                <a:solidFill>
                  <a:schemeClr val="dk1"/>
                </a:solidFill>
              </a:rPr>
              <a:t>Portada de Coder Tips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ae29fa399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9" name="Google Shape;149;gae29fa399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475444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1081f29fce3_0_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1081f29fce3_0_2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1081f29fce3_0_2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1081f29fce3_0_2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109f2eb9b6d_0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109f2eb9b6d_0_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1081f29fce3_0_2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" name="Google Shape;520;g1081f29fce3_0_2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1081f29fce3_0_2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1081f29fce3_0_2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1081f29fce3_0_2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1081f29fce3_0_2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769694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1081f29fce3_0_2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1081f29fce3_0_2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044008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g1081f29fce3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6" name="Google Shape;536;g1081f29fce3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1081f29fce3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1081f29fce3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1081f29fce3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" name="Google Shape;557;g1081f29fce3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ae29fa399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9" name="Google Shape;149;gae29fa399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475789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1081f29fce3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1081f29fce3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1081f29fce3_0_4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1" name="Google Shape;391;g1081f29fce3_0_4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>
                <a:solidFill>
                  <a:schemeClr val="dk1"/>
                </a:solidFill>
              </a:rPr>
              <a:t>Portada de Coder Tips</a:t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09f2eb9b6d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3" name="Google Shape;263;g109f2eb9b6d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109f2eb9b6d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109f2eb9b6d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highlight>
                  <a:srgbClr val="EF89D2"/>
                </a:highlight>
              </a:rPr>
              <a:t>Profe/tutorx: Explicar cada uno sin entrar en detalle. Solo a fines de introducir el contenido</a:t>
            </a:r>
            <a:endParaRPr sz="1600">
              <a:highlight>
                <a:srgbClr val="EF89D2"/>
              </a:highlight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af90c141b4_0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1" name="Google Shape;651;gaf90c141b4_0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Obligatoria. Se sugiere ubicar al finalizar la explicación de algún tema, para abrir formalmente el espacio de preguntas y ordenar la interacción.</a:t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109974b031f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109974b031f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78cd5c9223_0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78cd5c9223_0_2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Usar para slides de sólo texto con bullets.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78cd5c9223_0_2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78cd5c9223_0_2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Usar para slides de sólo texto con bullets.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78cd5c9223_0_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78cd5c9223_0_2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Usar para slides de sólo texto con bullets.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78cd5c9223_0_2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78cd5c9223_0_2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Aclarar que cada una será desarrollada más adelante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af90c141b4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4" name="Google Shape;564;gaf90c141b4_0_1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51106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af90c141b4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4" name="Google Shape;564;gaf90c141b4_0_1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519503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78cd5c9223_0_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78" name="Google Shape;478;g78cd5c9223_0_2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78cd5c9223_0_4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78cd5c9223_0_4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gf9fb28e4e9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" name="Google Shape;491;gf9fb28e4e9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7992435974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" name="Google Shape;499;g7992435974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78cd5c9223_0_4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g78cd5c9223_0_4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Usar para slides de sólo texto con bullets.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gf9fb28e4e9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4" name="Google Shape;514;gf9fb28e4e9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Usar para slides de sólo texto con bullets.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78cd5c9223_0_4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78cd5c9223_0_4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Usar para slides de sólo texto con bullets.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gaf90c141b4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9" name="Google Shape;539;gaf90c141b4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Usar para slides de sólo texto con bullets.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af90c141b4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4" name="Google Shape;564;gaf90c141b4_0_1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19729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ae29fa3992_0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ae29fa3992_0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af90c141b4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4" name="Google Shape;564;gaf90c141b4_0_1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af90c141b4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af90c141b4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Usar para slides de sólo texto con bullets.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af90c141b4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af90c141b4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Usar para slides de texto con imagen.</a:t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af90c141b4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5" name="Google Shape;585;gaf90c141b4_0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af90c141b4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3" name="Google Shape;593;gaf90c141b4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af90c141b4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af90c141b4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1081f29fce3_0_2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1081f29fce3_0_2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990155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af90c141b4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af90c141b4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af90c141b4_0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af90c141b4_0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ba7fed631c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ba7fed631c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Usar para que los estudiantes puedan explorar en sus casas los recursos vistos en clase: artículos, herramientas, websites, videos.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1006b3fb41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1006b3fb41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1081f29fce3_0_2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9" name="Google Shape;349;g1081f29fce3_0_2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cfcd0c559c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cfcd0c559c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ae29fa3992_0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ae29fa3992_0_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2">
  <p:cSld name="CUSTOM_37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5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7" name="Google Shape;57;p1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8" name="Google Shape;58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6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1" name="Google Shape;61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9" name="Google Shape;69;p1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6" name="Google Shape;76;p2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7" name="Google Shape;77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80" name="Google Shape;80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2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4" name="Google Shape;84;p2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5" name="Google Shape;85;p2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6" name="Google Shape;86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89" name="Google Shape;89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4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2" name="Google Shape;92;p2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3" name="Google Shape;93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7.png"/><Relationship Id="rId4" Type="http://schemas.openxmlformats.org/officeDocument/2006/relationships/image" Target="../media/image13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hyperlink" Target="https://www.google.com/intl/es/chrome/?brand=UUXU&amp;gclid=Cj0KCQiA3Y-ABhCnARIsAKYDH7siyIILz6sp-rc9s7Gz41xrMQsGR3WyCY2D0t0XDIvQ3VnIZj_d43MaAhbJEALw_wcB&amp;gclsrc=aw.ds" TargetMode="External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opera.com/es?utm_campaign=%2300%20-%20WW%20-%20Search%20-%20EN%20-%20Branded&amp;gclid=Cj0KCQiA3Y-ABhCnARIsAKYDH7vItKUMYx5DDNUo76Dwilx3LpB4d2-ic9M79xoQbXf6O2RPKUVVlugaAhVkEALw_wcB" TargetMode="External"/><Relationship Id="rId11" Type="http://schemas.openxmlformats.org/officeDocument/2006/relationships/image" Target="../media/image21.png"/><Relationship Id="rId5" Type="http://schemas.openxmlformats.org/officeDocument/2006/relationships/hyperlink" Target="https://www.microsoft.com/es-es/edge" TargetMode="External"/><Relationship Id="rId10" Type="http://schemas.openxmlformats.org/officeDocument/2006/relationships/image" Target="../media/image20.png"/><Relationship Id="rId4" Type="http://schemas.openxmlformats.org/officeDocument/2006/relationships/hyperlink" Target="https://www.mozilla.org/es-AR/firefox/new/" TargetMode="External"/><Relationship Id="rId9" Type="http://schemas.openxmlformats.org/officeDocument/2006/relationships/image" Target="../media/image19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.visualstudio.com/" TargetMode="External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hyperlink" Target="https://www.sublimetext.com/3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hyperlink" Target="https://marketplace.visualstudio.com/items?itemName=ritwickdey.LiveServer" TargetMode="External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hyperlink" Target="https://www.wampserver.com/en/" TargetMode="External"/><Relationship Id="rId4" Type="http://schemas.openxmlformats.org/officeDocument/2006/relationships/hyperlink" Target="https://www.apachefriends.org/es/index.html" TargetMode="External"/><Relationship Id="rId9" Type="http://schemas.openxmlformats.org/officeDocument/2006/relationships/image" Target="../media/image28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gi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5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5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5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5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5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5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5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5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5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5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5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5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5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5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3.png"/></Relationships>
</file>

<file path=ppt/slides/_rels/slide59.xml.rels><?xml version="1.0" encoding="UTF-8" standalone="yes"?>
<Relationships xmlns="http://schemas.openxmlformats.org/package/2006/relationships"><Relationship Id="rId8" Type="http://schemas.openxmlformats.org/officeDocument/2006/relationships/hyperlink" Target="https://developer.mozilla.org/es/" TargetMode="External"/><Relationship Id="rId3" Type="http://schemas.openxmlformats.org/officeDocument/2006/relationships/hyperlink" Target="https://drive.google.com/file/d/11Qd_2a9YfHq7Yt4IGLXwWRs6OFpSu-6o/view" TargetMode="External"/><Relationship Id="rId7" Type="http://schemas.openxmlformats.org/officeDocument/2006/relationships/hyperlink" Target="https://eloquentjs-es.thedojo.mx/" TargetMode="External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5.xml"/><Relationship Id="rId6" Type="http://schemas.openxmlformats.org/officeDocument/2006/relationships/hyperlink" Target="https://code.visualstudio.com/" TargetMode="External"/><Relationship Id="rId5" Type="http://schemas.openxmlformats.org/officeDocument/2006/relationships/hyperlink" Target="http://little-dot.toxicode.fr/?hour-of-code" TargetMode="External"/><Relationship Id="rId4" Type="http://schemas.openxmlformats.org/officeDocument/2006/relationships/hyperlink" Target="https://teloexplicocongatitos.com/poster/tlecg08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5"/>
          <p:cNvSpPr txBox="1"/>
          <p:nvPr/>
        </p:nvSpPr>
        <p:spPr>
          <a:xfrm>
            <a:off x="2022750" y="2009050"/>
            <a:ext cx="5489400" cy="6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9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JAVASCRIPT </a:t>
            </a:r>
            <a:r>
              <a:rPr lang="en-GB" sz="39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DESDE</a:t>
            </a:r>
            <a:r>
              <a:rPr lang="en-GB" sz="39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CERO</a:t>
            </a:r>
            <a:endParaRPr sz="3900" b="0" u="none" strike="noStrike" cap="none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83" name="Google Shape;183;p45"/>
          <p:cNvSpPr txBox="1"/>
          <p:nvPr/>
        </p:nvSpPr>
        <p:spPr>
          <a:xfrm>
            <a:off x="707225" y="4382850"/>
            <a:ext cx="17310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4" name="Google Shape;184;p45"/>
          <p:cNvSpPr txBox="1"/>
          <p:nvPr/>
        </p:nvSpPr>
        <p:spPr>
          <a:xfrm>
            <a:off x="707225" y="1631268"/>
            <a:ext cx="7620434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GB" sz="2000" b="1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  </a:t>
            </a:r>
            <a:r>
              <a:rPr lang="en-GB" sz="2000" b="1" i="0" u="none" strike="noStrike" cap="none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Clase</a:t>
            </a:r>
            <a:r>
              <a:rPr lang="en-GB" sz="2000" b="1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1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r>
              <a:rPr lang="en-GB" sz="2000" b="1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i="0" u="none" strike="noStrike" cap="none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INTRODUCCIÓN</a:t>
            </a:r>
            <a:r>
              <a:rPr lang="en-GB" sz="2000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en-GB" sz="2000" i="0" u="none" strike="noStrike" cap="none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TIPOS</a:t>
            </a:r>
            <a:r>
              <a:rPr lang="en-GB" sz="2000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DE </a:t>
            </a:r>
            <a:r>
              <a:rPr lang="en-GB" sz="2000" i="0" u="none" strike="noStrike" cap="none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DATOS</a:t>
            </a:r>
            <a:r>
              <a:rPr lang="en-GB" sz="2000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en-GB" sz="2000" i="0" u="none" strike="noStrike" cap="none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OPERADORES</a:t>
            </a:r>
            <a:endParaRPr sz="1400" b="0" i="0" u="none" strike="noStrike" cap="none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52C0192B-C146-191E-7CB7-CD8DA2BF9467}"/>
              </a:ext>
            </a:extLst>
          </p:cNvPr>
          <p:cNvSpPr/>
          <p:nvPr/>
        </p:nvSpPr>
        <p:spPr>
          <a:xfrm>
            <a:off x="5990309" y="4382850"/>
            <a:ext cx="3043681" cy="633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AR" sz="2000" b="1" dirty="0">
                <a:solidFill>
                  <a:schemeClr val="bg1"/>
                </a:solidFill>
              </a:rPr>
              <a:t>Lic. Jorge Angel PAEZ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65"/>
          <p:cNvSpPr txBox="1"/>
          <p:nvPr/>
        </p:nvSpPr>
        <p:spPr>
          <a:xfrm>
            <a:off x="-439359" y="281950"/>
            <a:ext cx="6085200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DIFERENCIA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CON JAVA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78" name="Google Shape;378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32550" y="1415795"/>
            <a:ext cx="2399100" cy="2399100"/>
          </a:xfrm>
          <a:prstGeom prst="rect">
            <a:avLst/>
          </a:prstGeom>
          <a:noFill/>
          <a:ln>
            <a:noFill/>
          </a:ln>
        </p:spPr>
      </p:pic>
      <p:sp>
        <p:nvSpPr>
          <p:cNvPr id="379" name="Google Shape;379;p65"/>
          <p:cNvSpPr txBox="1"/>
          <p:nvPr/>
        </p:nvSpPr>
        <p:spPr>
          <a:xfrm>
            <a:off x="644450" y="1710275"/>
            <a:ext cx="6248400" cy="22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 bien tanto Java con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Javascript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son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lenguajes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programación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comparten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base de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su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sintaxis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900" dirty="0">
                <a:solidFill>
                  <a:schemeClr val="tx1"/>
                </a:solidFill>
                <a:highlight>
                  <a:srgbClr val="FF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uso</a:t>
            </a:r>
            <a:r>
              <a:rPr lang="en-GB" sz="1900" dirty="0">
                <a:solidFill>
                  <a:schemeClr val="tx1"/>
                </a:solidFill>
                <a:highlight>
                  <a:srgbClr val="FF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cada</a:t>
            </a:r>
            <a:r>
              <a:rPr lang="en-GB" sz="1900" dirty="0">
                <a:solidFill>
                  <a:schemeClr val="tx1"/>
                </a:solidFill>
                <a:highlight>
                  <a:srgbClr val="FF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uno es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distinto</a:t>
            </a:r>
            <a:r>
              <a:rPr lang="en-GB" sz="1900" dirty="0">
                <a:solidFill>
                  <a:schemeClr val="tx1"/>
                </a:solidFill>
                <a:highlight>
                  <a:srgbClr val="FF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r>
              <a:rPr lang="en-GB" sz="1900" dirty="0">
                <a:solidFill>
                  <a:schemeClr val="tx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endParaRPr sz="1900" dirty="0">
              <a:solidFill>
                <a:schemeClr val="tx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b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Son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dos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lenguajes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diferentes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y no es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correcto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mencionarlos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sinónimos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9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900"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80" name="Google Shape;380;p65"/>
          <p:cNvSpPr/>
          <p:nvPr/>
        </p:nvSpPr>
        <p:spPr>
          <a:xfrm>
            <a:off x="1070050" y="3088525"/>
            <a:ext cx="5362500" cy="739200"/>
          </a:xfrm>
          <a:prstGeom prst="rect">
            <a:avLst/>
          </a:prstGeom>
          <a:noFill/>
          <a:ln w="28575" cap="flat" cmpd="sng">
            <a:solidFill>
              <a:srgbClr val="EF89D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6" name="Google Shape;386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710310"/>
            <a:ext cx="3062925" cy="1722875"/>
          </a:xfrm>
          <a:prstGeom prst="rect">
            <a:avLst/>
          </a:prstGeom>
          <a:noFill/>
          <a:ln>
            <a:noFill/>
          </a:ln>
        </p:spPr>
      </p:pic>
      <p:sp>
        <p:nvSpPr>
          <p:cNvPr id="387" name="Google Shape;387;p66"/>
          <p:cNvSpPr txBox="1"/>
          <p:nvPr/>
        </p:nvSpPr>
        <p:spPr>
          <a:xfrm>
            <a:off x="2613725" y="1777450"/>
            <a:ext cx="6038400" cy="68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Java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funciona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través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declaraciones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se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establecen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partir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un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sistema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clases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tiempo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compilación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19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cambio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JavaScript 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basa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sistema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tiempo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ejecución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donde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cada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dato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distinto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puede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representar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valores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booleanos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de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cadena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o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numéricos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9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88" name="Google Shape;388;p66"/>
          <p:cNvSpPr txBox="1"/>
          <p:nvPr/>
        </p:nvSpPr>
        <p:spPr>
          <a:xfrm>
            <a:off x="-428875" y="237177"/>
            <a:ext cx="6085200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DIFERENCIA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CON JAVA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60"/>
          <p:cNvSpPr txBox="1"/>
          <p:nvPr/>
        </p:nvSpPr>
        <p:spPr>
          <a:xfrm>
            <a:off x="300789" y="0"/>
            <a:ext cx="6846460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FRONT-END y BACK-END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38" name="Google Shape;338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8525" y="879850"/>
            <a:ext cx="6297298" cy="358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61"/>
          <p:cNvSpPr txBox="1"/>
          <p:nvPr/>
        </p:nvSpPr>
        <p:spPr>
          <a:xfrm>
            <a:off x="-1875453" y="82650"/>
            <a:ext cx="9144000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FRONT-END y BACK-END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46" name="Google Shape;346;p61"/>
          <p:cNvSpPr txBox="1"/>
          <p:nvPr/>
        </p:nvSpPr>
        <p:spPr>
          <a:xfrm>
            <a:off x="777400" y="1120350"/>
            <a:ext cx="7552200" cy="357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Javascript se utiliza tanto para construir aplicaciones de Frontend como de Backend. 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Por </a:t>
            </a:r>
            <a:r>
              <a:rPr lang="en-GB" sz="2000" b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Frontend 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entendemos a la parte de la aplicación que corre en el navegador y con la cual interactúan los usuarios. 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Como tal, estaremos creando aplicaciones con </a:t>
            </a:r>
            <a:r>
              <a:rPr lang="en-GB" sz="2000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Javascript, HTML y CSS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; vinculando los tres lenguajes en el desarrollo un único producto.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Nuestra aplicación de Frontend también consume </a:t>
            </a:r>
            <a:r>
              <a:rPr lang="en-GB" sz="2000" i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datos y servicios ofrecidos por algún </a:t>
            </a:r>
            <a:r>
              <a:rPr lang="en-GB" sz="2000" b="1" i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Backend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Javascript será la herramienta que nos permitirá comunicarnos e intercambiar información con APIs u otras aplicaciones.</a:t>
            </a:r>
            <a:endParaRPr sz="1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51"/>
          <p:cNvSpPr txBox="1"/>
          <p:nvPr/>
        </p:nvSpPr>
        <p:spPr>
          <a:xfrm>
            <a:off x="2187450" y="16448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APLICACIONES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WEB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52"/>
          <p:cNvSpPr txBox="1"/>
          <p:nvPr/>
        </p:nvSpPr>
        <p:spPr>
          <a:xfrm>
            <a:off x="0" y="92000"/>
            <a:ext cx="9144000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APLICACIÓN</a:t>
            </a:r>
            <a:r>
              <a:rPr lang="en-GB" sz="45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WEB</a:t>
            </a:r>
            <a:endParaRPr sz="45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80" name="Google Shape;280;p52"/>
          <p:cNvSpPr txBox="1"/>
          <p:nvPr/>
        </p:nvSpPr>
        <p:spPr>
          <a:xfrm>
            <a:off x="95250" y="1106900"/>
            <a:ext cx="5286300" cy="30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Mientras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sitios web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buscan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brindar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información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estática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las web apps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permiten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usuarios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realizar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múltiples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tareas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Las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aplicaciones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web son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plataformas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dinámicas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e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interactivas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sus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funcionalidades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están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constante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mantenimiento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mejora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281" name="Google Shape;281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32500" y="909900"/>
            <a:ext cx="3571650" cy="3571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53"/>
          <p:cNvSpPr txBox="1"/>
          <p:nvPr/>
        </p:nvSpPr>
        <p:spPr>
          <a:xfrm>
            <a:off x="0" y="92000"/>
            <a:ext cx="9144000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APLICACIÓN</a:t>
            </a:r>
            <a:r>
              <a:rPr lang="en-GB" sz="45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WEB</a:t>
            </a:r>
            <a:endParaRPr sz="45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88" name="Google Shape;288;p53"/>
          <p:cNvSpPr txBox="1"/>
          <p:nvPr/>
        </p:nvSpPr>
        <p:spPr>
          <a:xfrm>
            <a:off x="804825" y="1082350"/>
            <a:ext cx="7401000" cy="1034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Plataformas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como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MercadoLibre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Youtube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Gmail, Facebook son web apps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cantidad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funcionalidades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ofrecen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pero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principalmente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manera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estan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desarrolladas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600" i="1" dirty="0">
              <a:solidFill>
                <a:schemeClr val="bg1"/>
              </a:solidFill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86ABE693-08B3-DA04-4437-B116AFF9D1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6914" y="2050099"/>
            <a:ext cx="6270171" cy="3046746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54"/>
          <p:cNvSpPr txBox="1"/>
          <p:nvPr/>
        </p:nvSpPr>
        <p:spPr>
          <a:xfrm>
            <a:off x="312820" y="284505"/>
            <a:ext cx="8831179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APLICACIÓN</a:t>
            </a:r>
            <a:r>
              <a:rPr lang="en-GB" sz="45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WEB</a:t>
            </a:r>
            <a:endParaRPr sz="45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96" name="Google Shape;296;p54"/>
          <p:cNvSpPr txBox="1"/>
          <p:nvPr/>
        </p:nvSpPr>
        <p:spPr>
          <a:xfrm>
            <a:off x="871500" y="1274950"/>
            <a:ext cx="7401000" cy="3381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 la actualidad, el desarrollo desde cero de sitios web estáticos, es decir, aquellos cuya información no cambia en respuesta a las acciones del usuario, es poco frecuente.</a:t>
            </a:r>
            <a:endParaRPr sz="160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 que se busca construir en el ámbito laboral, son plataformas que ofrezcan un alto nivel de interactividad, y un variado número de funcionalidades. Ya no hablamos de sitios, sino de aplicaciones web que permiten realizar tareas importantes a sus usuarios</a:t>
            </a:r>
            <a:r>
              <a:rPr lang="en-GB" sz="180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 </a:t>
            </a:r>
            <a:endParaRPr sz="180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ctr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None/>
            </a:pPr>
            <a:endParaRPr sz="160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55"/>
          <p:cNvSpPr txBox="1"/>
          <p:nvPr/>
        </p:nvSpPr>
        <p:spPr>
          <a:xfrm>
            <a:off x="312820" y="260442"/>
            <a:ext cx="8831179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APLICACIÓN</a:t>
            </a:r>
            <a:r>
              <a:rPr lang="en-GB" sz="45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WEB</a:t>
            </a:r>
            <a:endParaRPr sz="45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03" name="Google Shape;303;p55"/>
          <p:cNvSpPr txBox="1"/>
          <p:nvPr/>
        </p:nvSpPr>
        <p:spPr>
          <a:xfrm>
            <a:off x="871500" y="1274950"/>
            <a:ext cx="7401000" cy="3845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Por </a:t>
            </a:r>
            <a:r>
              <a:rPr lang="en-GB" sz="1600" b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funcionalidades</a:t>
            </a:r>
            <a:r>
              <a:rPr lang="en-GB" sz="160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entendemos diversas tareas que los usuarios y clientes pueden realizar y son típicamente demandadas hoy. </a:t>
            </a:r>
            <a:endParaRPr sz="160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La interactividad en la página es una de ellas. Por ejemplo implementar animaciones y transiciones complejas, respuestas a ciertos eventos de los usuarios (como clickear un botón), o capturar y enviar datos mediante formularios.</a:t>
            </a:r>
            <a:endParaRPr sz="160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 normal también consumir alguna API o servicio de backend y/o base de datos, con la cual podemos cargar y administrar la información de la página.</a:t>
            </a:r>
            <a:endParaRPr sz="160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None/>
            </a:pPr>
            <a:endParaRPr sz="160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75"/>
          <p:cNvSpPr txBox="1"/>
          <p:nvPr/>
        </p:nvSpPr>
        <p:spPr>
          <a:xfrm>
            <a:off x="1212600" y="2077200"/>
            <a:ext cx="67188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8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RELACIÓN</a:t>
            </a:r>
            <a:r>
              <a:rPr lang="en-GB" sz="38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CON LOS SITIOS WEB</a:t>
            </a:r>
            <a:endParaRPr sz="3800" b="0" u="none" strike="noStrike" cap="none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0DDDB3B3-2531-1CE6-B481-6BE7BBD7F3BE}"/>
              </a:ext>
            </a:extLst>
          </p:cNvPr>
          <p:cNvSpPr txBox="1"/>
          <p:nvPr/>
        </p:nvSpPr>
        <p:spPr>
          <a:xfrm>
            <a:off x="258679" y="1186458"/>
            <a:ext cx="8626642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 err="1">
                <a:solidFill>
                  <a:schemeClr val="bg1"/>
                </a:solidFill>
              </a:rPr>
              <a:t>PRESENTACION</a:t>
            </a:r>
            <a:r>
              <a:rPr lang="es-AR" sz="1800" b="1" dirty="0">
                <a:solidFill>
                  <a:schemeClr val="bg1"/>
                </a:solidFill>
              </a:rPr>
              <a:t> DE LA PLATAFORMA </a:t>
            </a:r>
            <a:r>
              <a:rPr lang="es-AR" sz="1800" b="1" dirty="0" err="1">
                <a:solidFill>
                  <a:schemeClr val="bg1"/>
                </a:solidFill>
              </a:rPr>
              <a:t>ALUMNI</a:t>
            </a:r>
            <a:endParaRPr lang="es-AR" sz="1800" b="1" dirty="0">
              <a:solidFill>
                <a:schemeClr val="bg1"/>
              </a:solidFill>
            </a:endParaRP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LAS CLASES GRABADAS PUEDEN DEMORAR HASTA 48 HORAS</a:t>
            </a:r>
          </a:p>
          <a:p>
            <a:pPr marL="285750" lvl="6" indent="-285750">
              <a:buClr>
                <a:schemeClr val="bg1"/>
              </a:buClr>
              <a:buFont typeface="Courier New" panose="02070309020205020404" pitchFamily="49" charset="0"/>
              <a:buChar char="o"/>
            </a:pPr>
            <a:r>
              <a:rPr lang="es-AR" sz="18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EDUCACION</a:t>
            </a:r>
            <a:r>
              <a:rPr lang="es-AR" sz="1800" b="1" dirty="0">
                <a:solidFill>
                  <a:schemeClr val="tx1"/>
                </a:solidFill>
                <a:highlight>
                  <a:srgbClr val="FFFF00"/>
                </a:highlight>
              </a:rPr>
              <a:t> IT NO PIDE RENDIR EXÁMENES (NO SON OBLIGATORIOS)</a:t>
            </a:r>
          </a:p>
          <a:p>
            <a:pPr marL="285750" lvl="6" indent="-285750">
              <a:buClr>
                <a:schemeClr val="bg1"/>
              </a:buClr>
              <a:buFont typeface="Courier New" panose="02070309020205020404" pitchFamily="49" charset="0"/>
              <a:buChar char="o"/>
            </a:pPr>
            <a:r>
              <a:rPr lang="es-AR" sz="1800" b="1" dirty="0">
                <a:solidFill>
                  <a:schemeClr val="tx1"/>
                </a:solidFill>
                <a:highlight>
                  <a:srgbClr val="FFFF00"/>
                </a:highlight>
              </a:rPr>
              <a:t>SUPER RECOMENDABLE HACERLOS YA QUE SIRVEN PARA FIJAR CONCEPTOS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EN EL CHAT SE PUEDEN COMUNICAR, PERO POR LO GENERAL NOS MANEJAREMOS POR EL </a:t>
            </a:r>
            <a:r>
              <a:rPr lang="es-AR" sz="1800" b="1" dirty="0" err="1">
                <a:solidFill>
                  <a:schemeClr val="bg1"/>
                </a:solidFill>
              </a:rPr>
              <a:t>DISCORD</a:t>
            </a:r>
            <a:r>
              <a:rPr lang="es-AR" sz="1800" b="1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ACCEDE AL CONTENIDO (TODO EL CONTENIDO DE LA CURSADA)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CLASES DE 2 HORAS - MATERIAL DIVIDIDO EN 5 MÓDULOS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MAS O MENOS CADA DOS CLASES 1 MODULO.</a:t>
            </a:r>
          </a:p>
        </p:txBody>
      </p:sp>
      <p:sp>
        <p:nvSpPr>
          <p:cNvPr id="2" name="Google Shape;272;p51">
            <a:extLst>
              <a:ext uri="{FF2B5EF4-FFF2-40B4-BE49-F238E27FC236}">
                <a16:creationId xmlns:a16="http://schemas.microsoft.com/office/drawing/2014/main" id="{CA459D8F-04A7-0CE8-856A-D933AEE0B381}"/>
              </a:ext>
            </a:extLst>
          </p:cNvPr>
          <p:cNvSpPr txBox="1"/>
          <p:nvPr/>
        </p:nvSpPr>
        <p:spPr>
          <a:xfrm>
            <a:off x="258679" y="317674"/>
            <a:ext cx="509165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CONSIDERACIONES</a:t>
            </a:r>
            <a:r>
              <a:rPr lang="en-GB" sz="36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3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INICIALES</a:t>
            </a:r>
            <a:endParaRPr sz="36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  <p:extLst>
      <p:ext uri="{BB962C8B-B14F-4D97-AF65-F5344CB8AC3E}">
        <p14:creationId xmlns:p14="http://schemas.microsoft.com/office/powerpoint/2010/main" val="14828924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76"/>
          <p:cNvSpPr txBox="1"/>
          <p:nvPr/>
        </p:nvSpPr>
        <p:spPr>
          <a:xfrm>
            <a:off x="0" y="332550"/>
            <a:ext cx="9144000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2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HTML</a:t>
            </a:r>
            <a:endParaRPr sz="42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492" name="Google Shape;492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4725" y="1458975"/>
            <a:ext cx="4743450" cy="2667000"/>
          </a:xfrm>
          <a:prstGeom prst="rect">
            <a:avLst/>
          </a:prstGeom>
          <a:noFill/>
          <a:ln>
            <a:noFill/>
          </a:ln>
        </p:spPr>
      </p:pic>
      <p:sp>
        <p:nvSpPr>
          <p:cNvPr id="493" name="Google Shape;493;p76"/>
          <p:cNvSpPr txBox="1"/>
          <p:nvPr/>
        </p:nvSpPr>
        <p:spPr>
          <a:xfrm>
            <a:off x="175825" y="1292475"/>
            <a:ext cx="38676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 un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lenguaje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de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marcado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de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etiquetas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que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permite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crear</a:t>
            </a:r>
            <a:r>
              <a:rPr lang="en-GB" sz="1800" dirty="0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documentos</a:t>
            </a:r>
            <a:r>
              <a:rPr lang="en-GB" sz="1800" dirty="0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para web. </a:t>
            </a:r>
            <a:endParaRPr sz="1800" dirty="0">
              <a:solidFill>
                <a:schemeClr val="tx1"/>
              </a:solidFill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términos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uso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frecuente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: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0FF00"/>
              </a:buClr>
              <a:buSzPts val="1800"/>
              <a:buFont typeface="Helvetica Neue"/>
              <a:buChar char="●"/>
            </a:pP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Etiqueta</a:t>
            </a:r>
            <a:endParaRPr sz="1800" b="1" dirty="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0FF00"/>
              </a:buClr>
              <a:buSzPts val="1800"/>
              <a:buFont typeface="Helvetica Neue"/>
              <a:buChar char="●"/>
            </a:pP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Atributo</a:t>
            </a:r>
            <a:endParaRPr sz="1800" b="1" dirty="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0FF00"/>
              </a:buClr>
              <a:buSzPts val="1800"/>
              <a:buFont typeface="Helvetica Neue"/>
              <a:buChar char="●"/>
            </a:pP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Estructura</a:t>
            </a:r>
            <a:endParaRPr sz="1800" b="1" dirty="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77"/>
          <p:cNvSpPr txBox="1"/>
          <p:nvPr/>
        </p:nvSpPr>
        <p:spPr>
          <a:xfrm>
            <a:off x="0" y="347175"/>
            <a:ext cx="9144000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2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CSS</a:t>
            </a:r>
            <a:endParaRPr sz="42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01" name="Google Shape;501;p77"/>
          <p:cNvSpPr txBox="1"/>
          <p:nvPr/>
        </p:nvSpPr>
        <p:spPr>
          <a:xfrm>
            <a:off x="243200" y="1158200"/>
            <a:ext cx="8779502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 CSS,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español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«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hojas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estilo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cascada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», es un </a:t>
            </a:r>
            <a:r>
              <a:rPr lang="en-GB" sz="16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lenguaje</a:t>
            </a:r>
            <a:r>
              <a:rPr lang="en-GB" sz="16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de </a:t>
            </a:r>
            <a:r>
              <a:rPr lang="en-GB" sz="16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diseño</a:t>
            </a:r>
            <a:r>
              <a:rPr lang="en-GB" sz="16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6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gráfico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utilizado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para </a:t>
            </a:r>
            <a:r>
              <a:rPr lang="en-GB" sz="1600" dirty="0" err="1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definir</a:t>
            </a:r>
            <a:r>
              <a:rPr lang="en-GB" sz="1600" dirty="0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y </a:t>
            </a:r>
            <a:r>
              <a:rPr lang="en-GB" sz="1600" dirty="0" err="1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crear</a:t>
            </a:r>
            <a:r>
              <a:rPr lang="en-GB" sz="1600" dirty="0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600" dirty="0" err="1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presentación</a:t>
            </a:r>
            <a:r>
              <a:rPr lang="en-GB" sz="1600" dirty="0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un </a:t>
            </a:r>
            <a:r>
              <a:rPr lang="en-GB" sz="1600" dirty="0" err="1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documento</a:t>
            </a:r>
            <a:r>
              <a:rPr lang="en-GB" sz="1600" dirty="0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600" dirty="0" err="1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estructurado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escrito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lenguaje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marcado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.​</a:t>
            </a:r>
            <a:endParaRPr sz="16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términos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uso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frecuente</a:t>
            </a:r>
            <a:r>
              <a:rPr lang="en-GB" sz="16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:</a:t>
            </a:r>
            <a:endParaRPr sz="16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0FF00"/>
              </a:buClr>
              <a:buSzPts val="1600"/>
              <a:buFont typeface="Helvetica Neue"/>
              <a:buChar char="●"/>
            </a:pPr>
            <a:r>
              <a:rPr lang="en-GB" sz="16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Estilo</a:t>
            </a:r>
            <a:endParaRPr sz="1600" b="1" dirty="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0FF00"/>
              </a:buClr>
              <a:buSzPts val="1600"/>
              <a:buFont typeface="Helvetica Neue"/>
              <a:buChar char="●"/>
            </a:pPr>
            <a:r>
              <a:rPr lang="en-GB" sz="16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Reglas</a:t>
            </a:r>
            <a:endParaRPr sz="1600" b="1" dirty="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0FF00"/>
              </a:buClr>
              <a:buSzPts val="1600"/>
              <a:buFont typeface="Helvetica Neue"/>
              <a:buChar char="●"/>
            </a:pPr>
            <a:r>
              <a:rPr lang="en-GB" sz="16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Medidas</a:t>
            </a:r>
            <a:endParaRPr sz="1600" b="1" dirty="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0FF00"/>
              </a:buClr>
              <a:buSzPts val="1600"/>
              <a:buFont typeface="Helvetica Neue"/>
              <a:buChar char="●"/>
            </a:pPr>
            <a:r>
              <a:rPr lang="en-GB" sz="16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Fuente</a:t>
            </a:r>
            <a:endParaRPr sz="1600" b="1" dirty="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78"/>
          <p:cNvSpPr txBox="1"/>
          <p:nvPr/>
        </p:nvSpPr>
        <p:spPr>
          <a:xfrm>
            <a:off x="321714" y="610924"/>
            <a:ext cx="5840100" cy="6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7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RELACIÓN</a:t>
            </a:r>
            <a:r>
              <a:rPr lang="en-GB" sz="37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ENTRE HTML, CSS &amp; JS</a:t>
            </a:r>
            <a:endParaRPr sz="53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08" name="Google Shape;508;p78"/>
          <p:cNvSpPr txBox="1"/>
          <p:nvPr/>
        </p:nvSpPr>
        <p:spPr>
          <a:xfrm>
            <a:off x="886350" y="2197650"/>
            <a:ext cx="7668300" cy="7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3CEFC9"/>
              </a:buClr>
              <a:buSzPts val="1400"/>
              <a:buFont typeface="Helvetica Neue"/>
              <a:buChar char="●"/>
            </a:pPr>
            <a:r>
              <a:rPr lang="en-GB" sz="235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HTML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nos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aportará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a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través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de sus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etiquetas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la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estructura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básica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de sitio web que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creemos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Funcionará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en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consonancia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y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en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relación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con </a:t>
            </a:r>
            <a:r>
              <a:rPr lang="en-GB" sz="145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CSS y JS. </a:t>
            </a:r>
            <a:endParaRPr sz="1450" b="1" dirty="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50" b="1" dirty="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3CEFC9"/>
              </a:buClr>
              <a:buSzPts val="1400"/>
              <a:buFont typeface="Helvetica Neue"/>
              <a:buChar char="●"/>
            </a:pPr>
            <a:r>
              <a:rPr lang="en-GB" sz="235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CSS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lo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utilizaremos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para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darle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el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estilo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que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queremos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mostrar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en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nuestro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sitio web a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través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de la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definición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de 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formato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y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diseño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de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nuestra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presentación</a:t>
            </a:r>
            <a:endParaRPr sz="1450" dirty="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50" dirty="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3CEFC9"/>
              </a:buClr>
              <a:buSzPts val="1400"/>
              <a:buFont typeface="Helvetica Neue"/>
              <a:buChar char="●"/>
            </a:pPr>
            <a:r>
              <a:rPr lang="en-GB" sz="235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JavaScript</a:t>
            </a:r>
            <a:r>
              <a:rPr lang="en-GB" sz="145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entonces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utilizará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a ambos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lenguajes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(HTML y CSS) para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controlar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el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comportamiento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y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funcionalidad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de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los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elementos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de </a:t>
            </a:r>
            <a:r>
              <a:rPr lang="en-GB" sz="145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nuestros</a:t>
            </a:r>
            <a:r>
              <a:rPr lang="en-GB" sz="145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sitio web.</a:t>
            </a:r>
            <a:endParaRPr sz="1150" dirty="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50" b="1" dirty="0">
              <a:solidFill>
                <a:srgbClr val="33333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509" name="Google Shape;509;p78"/>
          <p:cNvPicPr preferRelativeResize="0"/>
          <p:nvPr/>
        </p:nvPicPr>
        <p:blipFill rotWithShape="1">
          <a:blip r:embed="rId3">
            <a:alphaModFix/>
          </a:blip>
          <a:srcRect t="26051"/>
          <a:stretch/>
        </p:blipFill>
        <p:spPr>
          <a:xfrm>
            <a:off x="1960700" y="1428097"/>
            <a:ext cx="863734" cy="63628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0" name="Google Shape;510;p78"/>
          <p:cNvPicPr preferRelativeResize="0"/>
          <p:nvPr/>
        </p:nvPicPr>
        <p:blipFill rotWithShape="1">
          <a:blip r:embed="rId4">
            <a:alphaModFix/>
          </a:blip>
          <a:srcRect t="13028"/>
          <a:stretch/>
        </p:blipFill>
        <p:spPr>
          <a:xfrm>
            <a:off x="4325269" y="1348262"/>
            <a:ext cx="612178" cy="74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1" name="Google Shape;511;p78"/>
          <p:cNvPicPr preferRelativeResize="0"/>
          <p:nvPr/>
        </p:nvPicPr>
        <p:blipFill rotWithShape="1">
          <a:blip r:embed="rId5">
            <a:alphaModFix/>
          </a:blip>
          <a:srcRect l="25900" r="25866"/>
          <a:stretch/>
        </p:blipFill>
        <p:spPr>
          <a:xfrm>
            <a:off x="6252047" y="1366824"/>
            <a:ext cx="612178" cy="7112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80"/>
          <p:cNvSpPr txBox="1"/>
          <p:nvPr/>
        </p:nvSpPr>
        <p:spPr>
          <a:xfrm>
            <a:off x="860450" y="1094375"/>
            <a:ext cx="73752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ALGORITMO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23" name="Google Shape;523;p80"/>
          <p:cNvSpPr txBox="1"/>
          <p:nvPr/>
        </p:nvSpPr>
        <p:spPr>
          <a:xfrm>
            <a:off x="1025625" y="2158525"/>
            <a:ext cx="7257900" cy="18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programación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un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algoritmo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un 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conjunto de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procedimientos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o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funciones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ordenados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que se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necesitan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para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realizar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cierta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operación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o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acción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Por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ejemplo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suma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algoritmo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implica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tomar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dato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sumarlo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otro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obtener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resultado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81"/>
          <p:cNvSpPr txBox="1"/>
          <p:nvPr/>
        </p:nvSpPr>
        <p:spPr>
          <a:xfrm>
            <a:off x="1002150" y="371750"/>
            <a:ext cx="73752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ALGORITMO</a:t>
            </a:r>
            <a:endParaRPr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32" name="Google Shape;532;p81"/>
          <p:cNvSpPr txBox="1"/>
          <p:nvPr/>
        </p:nvSpPr>
        <p:spPr>
          <a:xfrm>
            <a:off x="228300" y="1884375"/>
            <a:ext cx="4968900" cy="23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Pensar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algoritmos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</a:t>
            </a:r>
            <a:r>
              <a:rPr lang="en-GB" sz="1900" dirty="0" err="1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1900" dirty="0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práctica</a:t>
            </a:r>
            <a:r>
              <a:rPr lang="en-GB" sz="1900" dirty="0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900" dirty="0" err="1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debemos</a:t>
            </a:r>
            <a:r>
              <a:rPr lang="en-GB" sz="1900" dirty="0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fortalecer</a:t>
            </a:r>
            <a:r>
              <a:rPr lang="en-GB" sz="1900" dirty="0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como</a:t>
            </a:r>
            <a:r>
              <a:rPr lang="en-GB" sz="1900" dirty="0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desarrolladores</a:t>
            </a:r>
            <a:r>
              <a:rPr lang="en-GB" sz="1900" dirty="0">
                <a:solidFill>
                  <a:schemeClr val="tx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Consiste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encarar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problema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complejo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dividir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su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resolución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diversos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pasos,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pensar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cómo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resolver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cada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uno y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luego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secuenciarlos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correctamente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para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llegar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al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resultado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esperado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7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533" name="Google Shape;533;p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97200" y="1804275"/>
            <a:ext cx="3642000" cy="2321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IAGRAMA DE FLUJO">
            <a:extLst>
              <a:ext uri="{FF2B5EF4-FFF2-40B4-BE49-F238E27FC236}">
                <a16:creationId xmlns:a16="http://schemas.microsoft.com/office/drawing/2014/main" id="{30475888-E007-5BDA-E1F3-ED92444D5E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6782" y="1230222"/>
            <a:ext cx="5270435" cy="3743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531;p81">
            <a:extLst>
              <a:ext uri="{FF2B5EF4-FFF2-40B4-BE49-F238E27FC236}">
                <a16:creationId xmlns:a16="http://schemas.microsoft.com/office/drawing/2014/main" id="{98A19B13-F326-8AFE-11C3-705C24667D12}"/>
              </a:ext>
            </a:extLst>
          </p:cNvPr>
          <p:cNvSpPr txBox="1"/>
          <p:nvPr/>
        </p:nvSpPr>
        <p:spPr>
          <a:xfrm>
            <a:off x="-2150124" y="0"/>
            <a:ext cx="73752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ALGORITMO</a:t>
            </a:r>
            <a:endParaRPr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  <p:extLst>
      <p:ext uri="{BB962C8B-B14F-4D97-AF65-F5344CB8AC3E}">
        <p14:creationId xmlns:p14="http://schemas.microsoft.com/office/powerpoint/2010/main" val="268908239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81"/>
          <p:cNvSpPr txBox="1"/>
          <p:nvPr/>
        </p:nvSpPr>
        <p:spPr>
          <a:xfrm>
            <a:off x="-2150124" y="0"/>
            <a:ext cx="73752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ALGORITMO</a:t>
            </a:r>
            <a:endParaRPr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" name="Picture 2" descr="DIAGRAMA DE FLUJO">
            <a:extLst>
              <a:ext uri="{FF2B5EF4-FFF2-40B4-BE49-F238E27FC236}">
                <a16:creationId xmlns:a16="http://schemas.microsoft.com/office/drawing/2014/main" id="{9BA0E805-80BD-F604-2075-624F2022F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1896" y="807763"/>
            <a:ext cx="5200208" cy="4335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539841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82"/>
          <p:cNvSpPr txBox="1"/>
          <p:nvPr/>
        </p:nvSpPr>
        <p:spPr>
          <a:xfrm>
            <a:off x="1119300" y="1677200"/>
            <a:ext cx="69054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b="0" u="none" strike="noStrike" cap="none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HERRAMIENTAS</a:t>
            </a:r>
            <a:r>
              <a:rPr lang="en-GB" sz="3600" b="0" u="none" strike="noStrike" cap="none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A </a:t>
            </a:r>
            <a:r>
              <a:rPr lang="en-GB" sz="3600" b="0" u="none" strike="noStrike" cap="none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UTILIZAR</a:t>
            </a:r>
            <a:r>
              <a:rPr lang="en-GB" sz="3600" b="0" u="none" strike="noStrike" cap="none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3600" b="0" u="none" strike="noStrike" cap="none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EN</a:t>
            </a:r>
            <a:r>
              <a:rPr lang="en-GB" sz="3600" b="0" u="none" strike="noStrike" cap="none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EL </a:t>
            </a:r>
            <a:r>
              <a:rPr lang="en-GB" sz="3600" b="0" u="none" strike="noStrike" cap="none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CURSO</a:t>
            </a:r>
            <a:endParaRPr sz="3600" b="0" u="none" strike="noStrike" cap="none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83"/>
          <p:cNvSpPr txBox="1"/>
          <p:nvPr/>
        </p:nvSpPr>
        <p:spPr>
          <a:xfrm>
            <a:off x="0" y="92000"/>
            <a:ext cx="9144000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HERRAMIENTAS</a:t>
            </a:r>
            <a:endParaRPr sz="45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45" name="Google Shape;545;p83"/>
          <p:cNvSpPr txBox="1"/>
          <p:nvPr/>
        </p:nvSpPr>
        <p:spPr>
          <a:xfrm>
            <a:off x="841375" y="3330525"/>
            <a:ext cx="6894000" cy="11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33333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33333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33333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33333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u="sng">
                <a:solidFill>
                  <a:schemeClr val="hlink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3"/>
              </a:rPr>
              <a:t>Chrome</a:t>
            </a:r>
            <a:r>
              <a:rPr lang="en-GB" sz="1800">
                <a:solidFill>
                  <a:srgbClr val="33333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u="sng">
                <a:solidFill>
                  <a:schemeClr val="hlink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4"/>
              </a:rPr>
              <a:t>Firefox</a:t>
            </a:r>
            <a:r>
              <a:rPr lang="en-GB" sz="1800">
                <a:solidFill>
                  <a:srgbClr val="33333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u="sng">
                <a:solidFill>
                  <a:schemeClr val="hlink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5"/>
              </a:rPr>
              <a:t>Edge</a:t>
            </a:r>
            <a:r>
              <a:rPr lang="en-GB" sz="1800">
                <a:solidFill>
                  <a:srgbClr val="33333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 </a:t>
            </a:r>
            <a:r>
              <a:rPr lang="en-GB" sz="1800" u="sng">
                <a:solidFill>
                  <a:schemeClr val="hlink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6"/>
              </a:rPr>
              <a:t>Opera</a:t>
            </a:r>
            <a:r>
              <a:rPr lang="en-GB" sz="1800">
                <a:solidFill>
                  <a:srgbClr val="33333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600">
              <a:solidFill>
                <a:srgbClr val="33333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33333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33333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1100"/>
              <a:buFont typeface="Arial"/>
              <a:buNone/>
            </a:pPr>
            <a:br>
              <a:rPr lang="en-GB" sz="2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endParaRPr sz="1400" b="0" i="0" u="none" strike="noStrike" cap="non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46" name="Google Shape;546;p83"/>
          <p:cNvSpPr/>
          <p:nvPr/>
        </p:nvSpPr>
        <p:spPr>
          <a:xfrm>
            <a:off x="0" y="0"/>
            <a:ext cx="310800" cy="5154300"/>
          </a:xfrm>
          <a:prstGeom prst="rect">
            <a:avLst/>
          </a:prstGeom>
          <a:solidFill>
            <a:srgbClr val="3CEF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7" name="Google Shape;547;p83"/>
          <p:cNvGrpSpPr/>
          <p:nvPr/>
        </p:nvGrpSpPr>
        <p:grpSpPr>
          <a:xfrm>
            <a:off x="1746525" y="2111325"/>
            <a:ext cx="5650925" cy="1219200"/>
            <a:chOff x="1463825" y="1759275"/>
            <a:chExt cx="5650925" cy="1219200"/>
          </a:xfrm>
        </p:grpSpPr>
        <p:pic>
          <p:nvPicPr>
            <p:cNvPr id="548" name="Google Shape;548;p83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1463825" y="1759275"/>
              <a:ext cx="1219200" cy="1219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49" name="Google Shape;549;p83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2981350" y="1759275"/>
              <a:ext cx="1219200" cy="1219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50" name="Google Shape;550;p83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4498875" y="1759275"/>
              <a:ext cx="1219200" cy="1219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51" name="Google Shape;551;p83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5895550" y="1759275"/>
              <a:ext cx="1219200" cy="12192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52" name="Google Shape;552;p83"/>
          <p:cNvSpPr/>
          <p:nvPr/>
        </p:nvSpPr>
        <p:spPr>
          <a:xfrm>
            <a:off x="120875" y="1041513"/>
            <a:ext cx="4163100" cy="564000"/>
          </a:xfrm>
          <a:prstGeom prst="rect">
            <a:avLst/>
          </a:prstGeom>
          <a:solidFill>
            <a:srgbClr val="3CEF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3" name="Google Shape;553;p83"/>
          <p:cNvSpPr txBox="1"/>
          <p:nvPr/>
        </p:nvSpPr>
        <p:spPr>
          <a:xfrm>
            <a:off x="310800" y="1041525"/>
            <a:ext cx="3505200" cy="2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latin typeface="Anton"/>
                <a:ea typeface="Anton"/>
                <a:cs typeface="Anton"/>
                <a:sym typeface="Anton"/>
              </a:rPr>
              <a:t>NAVEGADORES WEB</a:t>
            </a:r>
            <a:endParaRPr sz="24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554" name="Google Shape;554;p83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2669225" y="1072400"/>
            <a:ext cx="502250" cy="50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84"/>
          <p:cNvSpPr txBox="1"/>
          <p:nvPr/>
        </p:nvSpPr>
        <p:spPr>
          <a:xfrm>
            <a:off x="0" y="92000"/>
            <a:ext cx="9144000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i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HERRAMIENTAS</a:t>
            </a:r>
            <a:endParaRPr sz="4500" i="1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61" name="Google Shape;561;p84"/>
          <p:cNvSpPr txBox="1"/>
          <p:nvPr/>
        </p:nvSpPr>
        <p:spPr>
          <a:xfrm>
            <a:off x="2164588" y="3800575"/>
            <a:ext cx="4946700" cy="54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u="sng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Visual Studio Code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u="sng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Sublime Text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1100"/>
              <a:buFont typeface="Arial"/>
              <a:buNone/>
            </a:pPr>
            <a:br>
              <a:rPr lang="en-GB" sz="2000" b="0" i="0" u="none" strike="noStrike" cap="none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endParaRPr sz="1400" b="0" i="0" u="none" strike="noStrike" cap="none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62" name="Google Shape;562;p84"/>
          <p:cNvSpPr/>
          <p:nvPr/>
        </p:nvSpPr>
        <p:spPr>
          <a:xfrm>
            <a:off x="0" y="0"/>
            <a:ext cx="310800" cy="5154300"/>
          </a:xfrm>
          <a:prstGeom prst="rect">
            <a:avLst/>
          </a:prstGeom>
          <a:solidFill>
            <a:srgbClr val="3CEF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bg1"/>
              </a:solidFill>
            </a:endParaRPr>
          </a:p>
        </p:txBody>
      </p:sp>
      <p:pic>
        <p:nvPicPr>
          <p:cNvPr id="563" name="Google Shape;563;p8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20725" y="2014433"/>
            <a:ext cx="1365448" cy="1365473"/>
          </a:xfrm>
          <a:prstGeom prst="rect">
            <a:avLst/>
          </a:prstGeom>
          <a:noFill/>
          <a:ln>
            <a:noFill/>
          </a:ln>
        </p:spPr>
      </p:pic>
      <p:pic>
        <p:nvPicPr>
          <p:cNvPr id="564" name="Google Shape;564;p8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16588" y="1835805"/>
            <a:ext cx="1634175" cy="1634175"/>
          </a:xfrm>
          <a:prstGeom prst="rect">
            <a:avLst/>
          </a:prstGeom>
          <a:noFill/>
          <a:ln>
            <a:noFill/>
          </a:ln>
        </p:spPr>
      </p:pic>
      <p:sp>
        <p:nvSpPr>
          <p:cNvPr id="566" name="Google Shape;566;p84"/>
          <p:cNvSpPr/>
          <p:nvPr/>
        </p:nvSpPr>
        <p:spPr>
          <a:xfrm>
            <a:off x="120875" y="1041513"/>
            <a:ext cx="4163100" cy="564000"/>
          </a:xfrm>
          <a:prstGeom prst="rect">
            <a:avLst/>
          </a:prstGeom>
          <a:solidFill>
            <a:srgbClr val="3CEF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567" name="Google Shape;567;p84"/>
          <p:cNvSpPr txBox="1"/>
          <p:nvPr/>
        </p:nvSpPr>
        <p:spPr>
          <a:xfrm>
            <a:off x="310800" y="1041525"/>
            <a:ext cx="3505200" cy="2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 err="1">
                <a:solidFill>
                  <a:schemeClr val="tx1"/>
                </a:solidFill>
                <a:latin typeface="Anton"/>
                <a:ea typeface="Anton"/>
                <a:cs typeface="Anton"/>
                <a:sym typeface="Anton"/>
              </a:rPr>
              <a:t>EDITORES</a:t>
            </a:r>
            <a:r>
              <a:rPr lang="en-GB" sz="2400" dirty="0">
                <a:solidFill>
                  <a:schemeClr val="tx1"/>
                </a:solidFill>
                <a:latin typeface="Anton"/>
                <a:ea typeface="Anton"/>
                <a:cs typeface="Anton"/>
                <a:sym typeface="Anton"/>
              </a:rPr>
              <a:t> DE CÓDIGO</a:t>
            </a:r>
            <a:endParaRPr sz="2400" dirty="0">
              <a:solidFill>
                <a:schemeClr val="tx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568" name="Google Shape;568;p8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820725" y="1050975"/>
            <a:ext cx="545100" cy="54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0DDDB3B3-2531-1CE6-B481-6BE7BBD7F3BE}"/>
              </a:ext>
            </a:extLst>
          </p:cNvPr>
          <p:cNvSpPr txBox="1"/>
          <p:nvPr/>
        </p:nvSpPr>
        <p:spPr>
          <a:xfrm>
            <a:off x="258679" y="1306774"/>
            <a:ext cx="8626642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SIEMPRE VAN A PODER ADELANTAR CONTENIDOS (QUEDA TODO HABILITADO)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SE VAN A ENCONTRAR CON LABORATORIOS Y DESAFÍOS.	SON EJERCICIOS PROPUESTOS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TAMBIÉN TIENEN UN PROYECTO INTEGRADOR QUE ES LA IDEA PUEDAN ARMARLO DURANTE EL CURSO.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AL FINAL, TIENEN LOS EXÁMENES.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LOS EXÁMENES, ESTÁN PREPARADOS CON EL MATERIAL DEL </a:t>
            </a:r>
            <a:r>
              <a:rPr lang="es-AR" sz="1800" b="1" dirty="0" err="1">
                <a:solidFill>
                  <a:schemeClr val="bg1"/>
                </a:solidFill>
              </a:rPr>
              <a:t>ALUMNI</a:t>
            </a:r>
            <a:r>
              <a:rPr lang="es-AR" sz="1800" b="1" dirty="0">
                <a:solidFill>
                  <a:schemeClr val="bg1"/>
                </a:solidFill>
              </a:rPr>
              <a:t>, POR LO CUAL, ES RECOMENDABLE ANTES DE RENDIRLO, HABER VISTO TODO EL CONTENIDO DEL MODULO.</a:t>
            </a:r>
          </a:p>
        </p:txBody>
      </p:sp>
      <p:sp>
        <p:nvSpPr>
          <p:cNvPr id="2" name="Google Shape;272;p51">
            <a:extLst>
              <a:ext uri="{FF2B5EF4-FFF2-40B4-BE49-F238E27FC236}">
                <a16:creationId xmlns:a16="http://schemas.microsoft.com/office/drawing/2014/main" id="{7CEB1E39-EDFC-AE53-4A49-11F808E20471}"/>
              </a:ext>
            </a:extLst>
          </p:cNvPr>
          <p:cNvSpPr txBox="1"/>
          <p:nvPr/>
        </p:nvSpPr>
        <p:spPr>
          <a:xfrm>
            <a:off x="258679" y="317674"/>
            <a:ext cx="509165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CONSIDERACIONES</a:t>
            </a:r>
            <a:r>
              <a:rPr lang="en-GB" sz="36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3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INICIALES</a:t>
            </a:r>
            <a:endParaRPr sz="36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  <p:extLst>
      <p:ext uri="{BB962C8B-B14F-4D97-AF65-F5344CB8AC3E}">
        <p14:creationId xmlns:p14="http://schemas.microsoft.com/office/powerpoint/2010/main" val="176226466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p87"/>
          <p:cNvSpPr txBox="1"/>
          <p:nvPr/>
        </p:nvSpPr>
        <p:spPr>
          <a:xfrm>
            <a:off x="0" y="92000"/>
            <a:ext cx="9144000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HERRAMIENTAS</a:t>
            </a:r>
            <a:endParaRPr sz="45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605" name="Google Shape;605;p87"/>
          <p:cNvSpPr txBox="1"/>
          <p:nvPr/>
        </p:nvSpPr>
        <p:spPr>
          <a:xfrm>
            <a:off x="2065050" y="3920425"/>
            <a:ext cx="5013900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u="sng">
                <a:solidFill>
                  <a:schemeClr val="hlink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3"/>
              </a:rPr>
              <a:t>Live Server (VS Code)</a:t>
            </a:r>
            <a:r>
              <a:rPr lang="en-GB" sz="1800">
                <a:solidFill>
                  <a:srgbClr val="33333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u="sng">
                <a:solidFill>
                  <a:schemeClr val="hlink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4"/>
              </a:rPr>
              <a:t>XAMPP</a:t>
            </a:r>
            <a:r>
              <a:rPr lang="en-GB" sz="1800">
                <a:solidFill>
                  <a:srgbClr val="33333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, </a:t>
            </a:r>
            <a:r>
              <a:rPr lang="en-GB" sz="1800" u="sng">
                <a:solidFill>
                  <a:schemeClr val="accent5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WampServer</a:t>
            </a:r>
            <a:r>
              <a:rPr lang="en-GB" sz="1800">
                <a:solidFill>
                  <a:srgbClr val="33333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br>
              <a:rPr lang="en-GB" sz="2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endParaRPr sz="1400" b="0" i="0" u="none" strike="noStrike" cap="non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606" name="Google Shape;606;p87"/>
          <p:cNvSpPr/>
          <p:nvPr/>
        </p:nvSpPr>
        <p:spPr>
          <a:xfrm>
            <a:off x="0" y="0"/>
            <a:ext cx="310800" cy="5154300"/>
          </a:xfrm>
          <a:prstGeom prst="rect">
            <a:avLst/>
          </a:prstGeom>
          <a:solidFill>
            <a:srgbClr val="3CEF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7" name="Google Shape;607;p87"/>
          <p:cNvSpPr/>
          <p:nvPr/>
        </p:nvSpPr>
        <p:spPr>
          <a:xfrm>
            <a:off x="4" y="4116575"/>
            <a:ext cx="756300" cy="756300"/>
          </a:xfrm>
          <a:prstGeom prst="ellipse">
            <a:avLst/>
          </a:prstGeom>
          <a:solidFill>
            <a:srgbClr val="3CEF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08" name="Google Shape;608;p8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04700" y="1737200"/>
            <a:ext cx="1927250" cy="192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9" name="Google Shape;609;p87"/>
          <p:cNvPicPr preferRelativeResize="0"/>
          <p:nvPr/>
        </p:nvPicPr>
        <p:blipFill rotWithShape="1">
          <a:blip r:embed="rId7">
            <a:alphaModFix/>
          </a:blip>
          <a:srcRect l="19704" r="22748"/>
          <a:stretch/>
        </p:blipFill>
        <p:spPr>
          <a:xfrm>
            <a:off x="3686275" y="1840275"/>
            <a:ext cx="1927249" cy="158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10" name="Google Shape;610;p8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767850" y="1886688"/>
            <a:ext cx="1634175" cy="1628283"/>
          </a:xfrm>
          <a:prstGeom prst="rect">
            <a:avLst/>
          </a:prstGeom>
          <a:noFill/>
          <a:ln>
            <a:noFill/>
          </a:ln>
        </p:spPr>
      </p:pic>
      <p:sp>
        <p:nvSpPr>
          <p:cNvPr id="611" name="Google Shape;611;p87"/>
          <p:cNvSpPr/>
          <p:nvPr/>
        </p:nvSpPr>
        <p:spPr>
          <a:xfrm>
            <a:off x="120875" y="1041513"/>
            <a:ext cx="4163100" cy="564000"/>
          </a:xfrm>
          <a:prstGeom prst="rect">
            <a:avLst/>
          </a:prstGeom>
          <a:solidFill>
            <a:srgbClr val="3CEF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p87"/>
          <p:cNvSpPr txBox="1"/>
          <p:nvPr/>
        </p:nvSpPr>
        <p:spPr>
          <a:xfrm>
            <a:off x="310800" y="1041525"/>
            <a:ext cx="3505200" cy="2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 err="1">
                <a:latin typeface="Anton"/>
                <a:ea typeface="Anton"/>
                <a:cs typeface="Anton"/>
                <a:sym typeface="Anton"/>
              </a:rPr>
              <a:t>SERVIDORES</a:t>
            </a:r>
            <a:endParaRPr sz="2400" dirty="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613" name="Google Shape;613;p8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825610" y="1085735"/>
            <a:ext cx="475575" cy="47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67"/>
          <p:cNvSpPr txBox="1"/>
          <p:nvPr/>
        </p:nvSpPr>
        <p:spPr>
          <a:xfrm>
            <a:off x="1212600" y="2077200"/>
            <a:ext cx="67188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800" b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BÁSICOS</a:t>
            </a:r>
            <a:r>
              <a:rPr lang="en-GB" sz="3800" b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 JAVASCRIPT</a:t>
            </a:r>
            <a:endParaRPr sz="3800" b="1" u="none" strike="noStrike" cap="none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50"/>
          <p:cNvSpPr txBox="1"/>
          <p:nvPr/>
        </p:nvSpPr>
        <p:spPr>
          <a:xfrm>
            <a:off x="1398000" y="64025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1" u="none" strike="noStrike" cap="none" dirty="0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67" name="Google Shape;267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28405" y="1202087"/>
            <a:ext cx="3287190" cy="273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9" name="Google Shape;399;p68"/>
          <p:cNvCxnSpPr>
            <a:endCxn id="400" idx="1"/>
          </p:cNvCxnSpPr>
          <p:nvPr/>
        </p:nvCxnSpPr>
        <p:spPr>
          <a:xfrm>
            <a:off x="3054625" y="2700500"/>
            <a:ext cx="1749600" cy="1534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1" name="Google Shape;401;p68"/>
          <p:cNvCxnSpPr>
            <a:stCxn id="402" idx="3"/>
            <a:endCxn id="403" idx="1"/>
          </p:cNvCxnSpPr>
          <p:nvPr/>
        </p:nvCxnSpPr>
        <p:spPr>
          <a:xfrm rot="10800000" flipH="1">
            <a:off x="4246163" y="2747600"/>
            <a:ext cx="1749600" cy="1487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4" name="Google Shape;404;p68"/>
          <p:cNvCxnSpPr>
            <a:stCxn id="405" idx="2"/>
            <a:endCxn id="400" idx="0"/>
          </p:cNvCxnSpPr>
          <p:nvPr/>
        </p:nvCxnSpPr>
        <p:spPr>
          <a:xfrm>
            <a:off x="4525188" y="2986950"/>
            <a:ext cx="1427400" cy="6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6" name="Google Shape;406;p68"/>
          <p:cNvCxnSpPr>
            <a:stCxn id="407" idx="3"/>
            <a:endCxn id="403" idx="1"/>
          </p:cNvCxnSpPr>
          <p:nvPr/>
        </p:nvCxnSpPr>
        <p:spPr>
          <a:xfrm>
            <a:off x="3054650" y="2700575"/>
            <a:ext cx="2941200" cy="4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9" name="Google Shape;409;p68"/>
          <p:cNvSpPr txBox="1"/>
          <p:nvPr/>
        </p:nvSpPr>
        <p:spPr>
          <a:xfrm>
            <a:off x="-598127" y="88676"/>
            <a:ext cx="6085200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ELEMENTOS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BÁSICOS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10" name="Google Shape;410;p68"/>
          <p:cNvSpPr txBox="1"/>
          <p:nvPr/>
        </p:nvSpPr>
        <p:spPr>
          <a:xfrm>
            <a:off x="610425" y="851388"/>
            <a:ext cx="80847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Si bien a lo largo del </a:t>
            </a:r>
            <a:r>
              <a:rPr lang="en-GB" sz="160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curso</a:t>
            </a:r>
            <a:r>
              <a:rPr lang="en-GB" sz="160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se </a:t>
            </a:r>
            <a:r>
              <a:rPr lang="en-GB" sz="160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desarrollarán</a:t>
            </a:r>
            <a:r>
              <a:rPr lang="en-GB" sz="160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en</a:t>
            </a:r>
            <a:r>
              <a:rPr lang="en-GB" sz="160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profundidad</a:t>
            </a:r>
            <a:r>
              <a:rPr lang="en-GB" sz="160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es </a:t>
            </a:r>
            <a:r>
              <a:rPr lang="en-GB" sz="160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necesario</a:t>
            </a:r>
            <a:r>
              <a:rPr lang="en-GB" sz="160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saber</a:t>
            </a:r>
            <a:r>
              <a:rPr lang="en-GB" sz="160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que para </a:t>
            </a:r>
            <a:r>
              <a:rPr lang="en-GB" sz="160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trabajar</a:t>
            </a:r>
            <a:r>
              <a:rPr lang="en-GB" sz="160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en</a:t>
            </a:r>
            <a:r>
              <a:rPr lang="en-GB" sz="160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y con </a:t>
            </a:r>
            <a:r>
              <a:rPr lang="en-GB" sz="160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Javascript</a:t>
            </a:r>
            <a:r>
              <a:rPr lang="en-GB" sz="160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existen</a:t>
            </a:r>
            <a:r>
              <a:rPr lang="en-GB" sz="160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ciertos</a:t>
            </a:r>
            <a:r>
              <a:rPr lang="en-GB" sz="160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elementos</a:t>
            </a:r>
            <a:r>
              <a:rPr lang="en-GB" sz="160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básicos</a:t>
            </a:r>
            <a:r>
              <a:rPr lang="en-GB" sz="160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e </a:t>
            </a:r>
            <a:r>
              <a:rPr lang="en-GB" sz="1600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imprescindibles</a:t>
            </a:r>
            <a:r>
              <a:rPr lang="en-GB" sz="160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endParaRPr sz="1600" dirty="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7" name="Google Shape;407;p68"/>
          <p:cNvSpPr txBox="1"/>
          <p:nvPr/>
        </p:nvSpPr>
        <p:spPr>
          <a:xfrm>
            <a:off x="758150" y="2062625"/>
            <a:ext cx="2296500" cy="1275900"/>
          </a:xfrm>
          <a:prstGeom prst="rect">
            <a:avLst/>
          </a:prstGeom>
          <a:solidFill>
            <a:srgbClr val="EEFF4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 b="1">
                <a:solidFill>
                  <a:schemeClr val="tx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DATOS</a:t>
            </a:r>
            <a:endParaRPr sz="1500" b="1">
              <a:solidFill>
                <a:schemeClr val="tx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5" name="Google Shape;405;p68"/>
          <p:cNvSpPr txBox="1"/>
          <p:nvPr/>
        </p:nvSpPr>
        <p:spPr>
          <a:xfrm>
            <a:off x="3376938" y="1711050"/>
            <a:ext cx="2296500" cy="1275900"/>
          </a:xfrm>
          <a:prstGeom prst="rect">
            <a:avLst/>
          </a:prstGeom>
          <a:solidFill>
            <a:srgbClr val="EF89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 b="1">
                <a:solidFill>
                  <a:schemeClr val="tx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VARIABLES</a:t>
            </a:r>
            <a:endParaRPr sz="1500" b="1">
              <a:solidFill>
                <a:schemeClr val="tx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3" name="Google Shape;403;p68"/>
          <p:cNvSpPr txBox="1"/>
          <p:nvPr/>
        </p:nvSpPr>
        <p:spPr>
          <a:xfrm>
            <a:off x="5995750" y="2109625"/>
            <a:ext cx="2296500" cy="1275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 b="1">
                <a:solidFill>
                  <a:schemeClr val="tx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OBJETOS</a:t>
            </a:r>
            <a:endParaRPr sz="1500" b="1">
              <a:solidFill>
                <a:schemeClr val="tx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411" name="Google Shape;411;p68"/>
          <p:cNvCxnSpPr>
            <a:stCxn id="407" idx="0"/>
            <a:endCxn id="407" idx="0"/>
          </p:cNvCxnSpPr>
          <p:nvPr/>
        </p:nvCxnSpPr>
        <p:spPr>
          <a:xfrm>
            <a:off x="1906400" y="2062625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2" name="Google Shape;402;p68"/>
          <p:cNvSpPr txBox="1"/>
          <p:nvPr/>
        </p:nvSpPr>
        <p:spPr>
          <a:xfrm>
            <a:off x="1949663" y="3597050"/>
            <a:ext cx="2296500" cy="1275900"/>
          </a:xfrm>
          <a:prstGeom prst="rect">
            <a:avLst/>
          </a:prstGeom>
          <a:solidFill>
            <a:srgbClr val="3CEF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 b="1">
                <a:solidFill>
                  <a:schemeClr val="tx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ARRAYS</a:t>
            </a:r>
            <a:endParaRPr sz="1500" b="1">
              <a:solidFill>
                <a:schemeClr val="tx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0" name="Google Shape;400;p68"/>
          <p:cNvSpPr txBox="1"/>
          <p:nvPr/>
        </p:nvSpPr>
        <p:spPr>
          <a:xfrm>
            <a:off x="4804225" y="3597050"/>
            <a:ext cx="2296500" cy="1275900"/>
          </a:xfrm>
          <a:prstGeom prst="rect">
            <a:avLst/>
          </a:prstGeom>
          <a:solidFill>
            <a:srgbClr val="E0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 b="1">
                <a:solidFill>
                  <a:schemeClr val="tx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FUNCIONES</a:t>
            </a:r>
            <a:endParaRPr sz="1500" b="1">
              <a:solidFill>
                <a:schemeClr val="tx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412" name="Google Shape;412;p68"/>
          <p:cNvCxnSpPr>
            <a:stCxn id="402" idx="0"/>
            <a:endCxn id="405" idx="2"/>
          </p:cNvCxnSpPr>
          <p:nvPr/>
        </p:nvCxnSpPr>
        <p:spPr>
          <a:xfrm rot="10800000" flipH="1">
            <a:off x="3097913" y="2986850"/>
            <a:ext cx="1427400" cy="6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3" name="Google Shape;413;p68"/>
          <p:cNvCxnSpPr>
            <a:stCxn id="407" idx="3"/>
          </p:cNvCxnSpPr>
          <p:nvPr/>
        </p:nvCxnSpPr>
        <p:spPr>
          <a:xfrm>
            <a:off x="3054650" y="2700575"/>
            <a:ext cx="517500" cy="896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4" name="Google Shape;414;p68"/>
          <p:cNvCxnSpPr>
            <a:stCxn id="400" idx="1"/>
            <a:endCxn id="402" idx="3"/>
          </p:cNvCxnSpPr>
          <p:nvPr/>
        </p:nvCxnSpPr>
        <p:spPr>
          <a:xfrm rot="10800000">
            <a:off x="4246225" y="4235000"/>
            <a:ext cx="558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5" name="Google Shape;415;p68"/>
          <p:cNvCxnSpPr>
            <a:stCxn id="403" idx="1"/>
          </p:cNvCxnSpPr>
          <p:nvPr/>
        </p:nvCxnSpPr>
        <p:spPr>
          <a:xfrm flipH="1">
            <a:off x="5277850" y="2747575"/>
            <a:ext cx="717900" cy="838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92"/>
          <p:cNvSpPr txBox="1"/>
          <p:nvPr/>
        </p:nvSpPr>
        <p:spPr>
          <a:xfrm>
            <a:off x="2776738" y="1880500"/>
            <a:ext cx="2804700" cy="11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GB" sz="4000" b="0" i="1" u="none" strike="noStrike" cap="none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¿</a:t>
            </a:r>
            <a:r>
              <a:rPr lang="en-GB" sz="4000" b="0" i="1" u="none" strike="noStrike" cap="none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PREGUNTAS</a:t>
            </a:r>
            <a:r>
              <a:rPr lang="en-GB" sz="4000" b="0" i="1" u="none" strike="noStrike" cap="none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?</a:t>
            </a:r>
            <a:endParaRPr sz="4000" b="0" i="1" u="none" strike="noStrike" cap="none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67"/>
          <p:cNvSpPr txBox="1"/>
          <p:nvPr/>
        </p:nvSpPr>
        <p:spPr>
          <a:xfrm>
            <a:off x="78849" y="1465850"/>
            <a:ext cx="8692171" cy="16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JavaScript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tiene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sus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propias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reglas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para la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sintaxis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aunque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respeta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estándares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muchos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lenguajes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programación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lógicos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1900" dirty="0">
              <a:solidFill>
                <a:schemeClr val="tx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Nuestro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código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JavaScript se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asocia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al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archivo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HTML que se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carga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navegador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Tenemos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dos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maneras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de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escribir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código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JavaScript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en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nuestras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aplicaciones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web.</a:t>
            </a:r>
            <a:endParaRPr sz="1900" b="1" dirty="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32" name="Google Shape;432;p67"/>
          <p:cNvSpPr txBox="1"/>
          <p:nvPr/>
        </p:nvSpPr>
        <p:spPr>
          <a:xfrm>
            <a:off x="-414703" y="290244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CÓDIGO JAVASCRIPT</a:t>
            </a:r>
            <a:endParaRPr sz="45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68"/>
          <p:cNvSpPr/>
          <p:nvPr/>
        </p:nvSpPr>
        <p:spPr>
          <a:xfrm>
            <a:off x="362875" y="410200"/>
            <a:ext cx="789000" cy="789000"/>
          </a:xfrm>
          <a:prstGeom prst="ellipse">
            <a:avLst/>
          </a:prstGeom>
          <a:solidFill>
            <a:srgbClr val="EEFF41"/>
          </a:solidFill>
          <a:ln w="9525" cap="flat" cmpd="sng">
            <a:solidFill>
              <a:srgbClr val="EEFF4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68"/>
          <p:cNvSpPr txBox="1"/>
          <p:nvPr/>
        </p:nvSpPr>
        <p:spPr>
          <a:xfrm>
            <a:off x="590271" y="544300"/>
            <a:ext cx="334200" cy="5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>
                <a:latin typeface="Anton"/>
                <a:ea typeface="Anton"/>
                <a:cs typeface="Anton"/>
                <a:sym typeface="Anton"/>
              </a:rPr>
              <a:t>1</a:t>
            </a:r>
            <a:endParaRPr sz="250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43" name="Google Shape;443;p68"/>
          <p:cNvSpPr txBox="1"/>
          <p:nvPr/>
        </p:nvSpPr>
        <p:spPr>
          <a:xfrm>
            <a:off x="924471" y="1019595"/>
            <a:ext cx="57996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¿</a:t>
            </a: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CÓMO</a:t>
            </a:r>
            <a:r>
              <a:rPr lang="en-GB" sz="4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ESCRIBIR</a:t>
            </a:r>
            <a:r>
              <a:rPr lang="en-GB" sz="4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CÓDIGO JS?</a:t>
            </a:r>
            <a:endParaRPr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45" name="Google Shape;445;p68"/>
          <p:cNvSpPr txBox="1"/>
          <p:nvPr/>
        </p:nvSpPr>
        <p:spPr>
          <a:xfrm>
            <a:off x="1321050" y="2945100"/>
            <a:ext cx="6501900" cy="11679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GB" sz="160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script</a:t>
            </a: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6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 Aquí se escribe el código JS </a:t>
            </a:r>
            <a:endParaRPr sz="160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&lt;/</a:t>
            </a:r>
            <a:r>
              <a:rPr lang="en-GB" sz="160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script</a:t>
            </a: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6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69"/>
          <p:cNvSpPr txBox="1"/>
          <p:nvPr/>
        </p:nvSpPr>
        <p:spPr>
          <a:xfrm>
            <a:off x="494250" y="2175638"/>
            <a:ext cx="8155500" cy="14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556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Didact Gothic"/>
              <a:buChar char="●"/>
            </a:pPr>
            <a:r>
              <a:rPr lang="en-GB" sz="2000" dirty="0" err="1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2000" dirty="0" err="1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archivo</a:t>
            </a:r>
            <a:r>
              <a:rPr lang="en-GB" sz="2000" dirty="0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individual con </a:t>
            </a:r>
            <a:r>
              <a:rPr lang="en-GB" sz="2000" b="1" dirty="0" err="1">
                <a:solidFill>
                  <a:schemeClr val="tx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extensión</a:t>
            </a:r>
            <a:r>
              <a:rPr lang="en-GB" sz="2000" b="1" dirty="0">
                <a:solidFill>
                  <a:schemeClr val="tx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.</a:t>
            </a:r>
            <a:r>
              <a:rPr lang="en-GB" sz="2000" b="1" dirty="0" err="1">
                <a:solidFill>
                  <a:schemeClr val="tx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js</a:t>
            </a:r>
            <a:b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Ejemplo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: mi-archivo.js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 vincula con la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etiqueta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&lt;script&gt; y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atributo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“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src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”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Recuerda</a:t>
            </a:r>
            <a:r>
              <a:rPr lang="en-GB" sz="2000" i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no </a:t>
            </a:r>
            <a:r>
              <a:rPr lang="en-GB" sz="20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utilizar</a:t>
            </a:r>
            <a:r>
              <a:rPr lang="en-GB" sz="2000" i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espacios</a:t>
            </a:r>
            <a:r>
              <a:rPr lang="en-GB" sz="2000" i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ni</a:t>
            </a:r>
            <a:r>
              <a:rPr lang="en-GB" sz="2000" i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mayúsculas</a:t>
            </a:r>
            <a:r>
              <a:rPr lang="en-GB" sz="2000" i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i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2000" i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nombres</a:t>
            </a:r>
            <a:r>
              <a:rPr lang="en-GB" sz="2000" i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archivo</a:t>
            </a:r>
            <a:r>
              <a:rPr lang="en-GB" sz="2000" i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2000" i="1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52" name="Google Shape;452;p69"/>
          <p:cNvSpPr txBox="1"/>
          <p:nvPr/>
        </p:nvSpPr>
        <p:spPr>
          <a:xfrm>
            <a:off x="1461600" y="410188"/>
            <a:ext cx="62208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¿</a:t>
            </a: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CÓMO</a:t>
            </a:r>
            <a:r>
              <a:rPr lang="en-GB" sz="4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ESCRIBIR</a:t>
            </a:r>
            <a:r>
              <a:rPr lang="en-GB" sz="4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CÓDIGO JS?</a:t>
            </a:r>
            <a:endParaRPr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54" name="Google Shape;454;p69"/>
          <p:cNvSpPr txBox="1"/>
          <p:nvPr/>
        </p:nvSpPr>
        <p:spPr>
          <a:xfrm>
            <a:off x="1321050" y="3867788"/>
            <a:ext cx="6501900" cy="4524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&lt;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script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i="1" dirty="0" err="1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src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js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/main.js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&gt;&lt;/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script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56" name="Google Shape;456;p69"/>
          <p:cNvSpPr/>
          <p:nvPr/>
        </p:nvSpPr>
        <p:spPr>
          <a:xfrm>
            <a:off x="362875" y="410200"/>
            <a:ext cx="789000" cy="789000"/>
          </a:xfrm>
          <a:prstGeom prst="ellipse">
            <a:avLst/>
          </a:prstGeom>
          <a:solidFill>
            <a:srgbClr val="EEFF41"/>
          </a:solidFill>
          <a:ln w="9525" cap="flat" cmpd="sng">
            <a:solidFill>
              <a:srgbClr val="EEFF4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69"/>
          <p:cNvSpPr txBox="1"/>
          <p:nvPr/>
        </p:nvSpPr>
        <p:spPr>
          <a:xfrm>
            <a:off x="590271" y="544300"/>
            <a:ext cx="334200" cy="5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>
                <a:latin typeface="Anton"/>
                <a:ea typeface="Anton"/>
                <a:cs typeface="Anton"/>
                <a:sym typeface="Anton"/>
              </a:rPr>
              <a:t>2</a:t>
            </a:r>
            <a:endParaRPr sz="2500"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70"/>
          <p:cNvSpPr txBox="1"/>
          <p:nvPr/>
        </p:nvSpPr>
        <p:spPr>
          <a:xfrm>
            <a:off x="-734369" y="415101"/>
            <a:ext cx="6841200" cy="6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SINTAXIS</a:t>
            </a:r>
            <a:r>
              <a:rPr lang="en-GB" sz="4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: </a:t>
            </a: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REGLAS</a:t>
            </a:r>
            <a:r>
              <a:rPr lang="en-GB" sz="4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BÁSICAS</a:t>
            </a:r>
            <a:endParaRPr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63" name="Google Shape;463;p70"/>
          <p:cNvSpPr txBox="1"/>
          <p:nvPr/>
        </p:nvSpPr>
        <p:spPr>
          <a:xfrm>
            <a:off x="992400" y="1205613"/>
            <a:ext cx="7021200" cy="16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Didact Gothic"/>
              <a:buChar char="●"/>
            </a:pP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 se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tienen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cuenta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espacios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blanco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las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nuevas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líneas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(al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igual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HTML).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Didact Gothic"/>
              <a:buChar char="●"/>
            </a:pP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Case sensitive: se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distingue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mayúsculas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minúsculas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Didact Gothic"/>
              <a:buChar char="●"/>
            </a:pP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pueden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incluir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bloques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comentarios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: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64" name="Google Shape;464;p70"/>
          <p:cNvSpPr txBox="1"/>
          <p:nvPr/>
        </p:nvSpPr>
        <p:spPr>
          <a:xfrm>
            <a:off x="1321050" y="3004725"/>
            <a:ext cx="6501900" cy="15675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GB" sz="160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script</a:t>
            </a: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6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 Comentario simple: una línea</a:t>
            </a:r>
            <a:endParaRPr sz="160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/* Comentario de más de una línea I</a:t>
            </a:r>
            <a:endParaRPr sz="160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  Comentario de más de una línea II */</a:t>
            </a:r>
            <a:endParaRPr sz="160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&lt;/</a:t>
            </a:r>
            <a:r>
              <a:rPr lang="en-GB" sz="160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script</a:t>
            </a: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20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1"/>
          <p:cNvSpPr txBox="1"/>
          <p:nvPr/>
        </p:nvSpPr>
        <p:spPr>
          <a:xfrm>
            <a:off x="-87853" y="511389"/>
            <a:ext cx="6841200" cy="6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9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SINTAXIS</a:t>
            </a:r>
            <a:r>
              <a:rPr lang="en-GB" sz="39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: PALABRAS </a:t>
            </a:r>
            <a:r>
              <a:rPr lang="en-GB" sz="39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RESERVADAS</a:t>
            </a:r>
            <a:endParaRPr sz="3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73" name="Google Shape;473;p71"/>
          <p:cNvSpPr txBox="1"/>
          <p:nvPr/>
        </p:nvSpPr>
        <p:spPr>
          <a:xfrm>
            <a:off x="452225" y="1583950"/>
            <a:ext cx="8168400" cy="16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Didact Gothic"/>
              <a:buChar char="●"/>
            </a:pP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Palabras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reservadas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: son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aquellas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se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utilizan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para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construir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las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sentencias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JavaScript y que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tanto no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pueden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ser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utilizadas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libremente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b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Algunos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ejemplos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son: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74" name="Google Shape;474;p71"/>
          <p:cNvSpPr txBox="1"/>
          <p:nvPr/>
        </p:nvSpPr>
        <p:spPr>
          <a:xfrm>
            <a:off x="1422200" y="3169150"/>
            <a:ext cx="6356100" cy="13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break, case, catch, continue, default, let</a:t>
            </a:r>
            <a:endParaRPr sz="1600" dirty="0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delete, do, else, finally, for, function, if, in, </a:t>
            </a:r>
            <a:r>
              <a:rPr lang="en-GB" sz="1600" dirty="0" err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instanceof</a:t>
            </a:r>
            <a:r>
              <a:rPr lang="en-GB" sz="1600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, new, return, switch, this, throw, try, </a:t>
            </a:r>
            <a:r>
              <a:rPr lang="en-GB" sz="1600" dirty="0" err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typeof</a:t>
            </a:r>
            <a:r>
              <a:rPr lang="en-GB" sz="1600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, var, void, while, with, y </a:t>
            </a:r>
            <a:r>
              <a:rPr lang="en-GB" sz="1600" dirty="0" err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varias</a:t>
            </a:r>
            <a:r>
              <a:rPr lang="en-GB" sz="1600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más</a:t>
            </a:r>
            <a:endParaRPr sz="1600" dirty="0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84"/>
          <p:cNvSpPr txBox="1"/>
          <p:nvPr/>
        </p:nvSpPr>
        <p:spPr>
          <a:xfrm>
            <a:off x="591884" y="332677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4400" b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MANOS A LA </a:t>
            </a:r>
            <a:r>
              <a:rPr lang="en-GB" sz="4400" b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OBRA</a:t>
            </a:r>
            <a:endParaRPr sz="4400" b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026" name="Picture 2" descr="Ver las imágenes de origen">
            <a:extLst>
              <a:ext uri="{FF2B5EF4-FFF2-40B4-BE49-F238E27FC236}">
                <a16:creationId xmlns:a16="http://schemas.microsoft.com/office/drawing/2014/main" id="{7F67632F-DA2B-CF32-E082-C2608153A3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1296" y="1321777"/>
            <a:ext cx="6360041" cy="3623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401169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84"/>
          <p:cNvSpPr txBox="1"/>
          <p:nvPr/>
        </p:nvSpPr>
        <p:spPr>
          <a:xfrm>
            <a:off x="591884" y="332677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4400" b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MANOS A LA </a:t>
            </a:r>
            <a:r>
              <a:rPr lang="en-GB" sz="4400" b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OBRA</a:t>
            </a:r>
            <a:endParaRPr sz="4400" b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026" name="Picture 2" descr="Ver las imágenes de origen">
            <a:extLst>
              <a:ext uri="{FF2B5EF4-FFF2-40B4-BE49-F238E27FC236}">
                <a16:creationId xmlns:a16="http://schemas.microsoft.com/office/drawing/2014/main" id="{7F67632F-DA2B-CF32-E082-C2608153A3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1296" y="1321777"/>
            <a:ext cx="6360041" cy="3623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793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72"/>
          <p:cNvSpPr txBox="1"/>
          <p:nvPr/>
        </p:nvSpPr>
        <p:spPr>
          <a:xfrm>
            <a:off x="2187450" y="16448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i="1" dirty="0">
                <a:solidFill>
                  <a:schemeClr val="tx2"/>
                </a:solidFill>
                <a:latin typeface="Anton"/>
                <a:ea typeface="Anton"/>
                <a:cs typeface="Anton"/>
                <a:sym typeface="Anton"/>
              </a:rPr>
              <a:t>VARIABLES Y </a:t>
            </a:r>
            <a:r>
              <a:rPr lang="en-GB" sz="3600" i="1" dirty="0" err="1">
                <a:solidFill>
                  <a:schemeClr val="tx2"/>
                </a:solidFill>
                <a:latin typeface="Anton"/>
                <a:ea typeface="Anton"/>
                <a:cs typeface="Anton"/>
                <a:sym typeface="Anton"/>
              </a:rPr>
              <a:t>VALORES</a:t>
            </a:r>
            <a:endParaRPr sz="3600" i="1" dirty="0">
              <a:solidFill>
                <a:schemeClr val="tx2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73"/>
          <p:cNvSpPr txBox="1"/>
          <p:nvPr/>
        </p:nvSpPr>
        <p:spPr>
          <a:xfrm>
            <a:off x="3035550" y="419675"/>
            <a:ext cx="3072900" cy="6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>
                <a:solidFill>
                  <a:schemeClr val="tx2"/>
                </a:solidFill>
                <a:latin typeface="Anton"/>
                <a:ea typeface="Anton"/>
                <a:cs typeface="Anton"/>
                <a:sym typeface="Anton"/>
              </a:rPr>
              <a:t>VARIABLES</a:t>
            </a:r>
            <a:endParaRPr sz="4000" i="1" dirty="0">
              <a:solidFill>
                <a:schemeClr val="tx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87" name="Google Shape;487;p73"/>
          <p:cNvSpPr txBox="1"/>
          <p:nvPr/>
        </p:nvSpPr>
        <p:spPr>
          <a:xfrm>
            <a:off x="225650" y="1405800"/>
            <a:ext cx="3846300" cy="29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Una </a:t>
            </a:r>
            <a:r>
              <a:rPr lang="en-GB" sz="1800" b="1" dirty="0">
                <a:solidFill>
                  <a:schemeClr val="tx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variable 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 un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espacio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reservado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memoria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que,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como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su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nombre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indica, </a:t>
            </a:r>
            <a:r>
              <a:rPr lang="en-GB" sz="1800" b="1" dirty="0" err="1">
                <a:solidFill>
                  <a:schemeClr val="tx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puede</a:t>
            </a:r>
            <a:r>
              <a:rPr lang="en-GB" sz="1800" b="1" dirty="0">
                <a:solidFill>
                  <a:schemeClr val="tx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800" b="1" dirty="0" err="1">
                <a:solidFill>
                  <a:schemeClr val="tx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cambiar</a:t>
            </a:r>
            <a:r>
              <a:rPr lang="en-GB" sz="1800" b="1" dirty="0">
                <a:solidFill>
                  <a:schemeClr val="tx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de </a:t>
            </a:r>
            <a:r>
              <a:rPr lang="en-GB" sz="1800" b="1" dirty="0" err="1">
                <a:solidFill>
                  <a:schemeClr val="tx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contenido</a:t>
            </a:r>
            <a:r>
              <a:rPr lang="en-GB" sz="1800" b="1" dirty="0">
                <a:solidFill>
                  <a:schemeClr val="tx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a lo largo de la </a:t>
            </a:r>
            <a:r>
              <a:rPr lang="en-GB" sz="1800" b="1" dirty="0" err="1">
                <a:solidFill>
                  <a:schemeClr val="tx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ejecución</a:t>
            </a:r>
            <a:r>
              <a:rPr lang="en-GB" sz="1800" b="1" dirty="0">
                <a:solidFill>
                  <a:schemeClr val="tx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de un </a:t>
            </a:r>
            <a:r>
              <a:rPr lang="en-GB" sz="1800" b="1" dirty="0" err="1">
                <a:solidFill>
                  <a:schemeClr val="tx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programa</a:t>
            </a:r>
            <a:r>
              <a:rPr lang="en-GB" sz="1800" b="1" dirty="0">
                <a:solidFill>
                  <a:schemeClr val="tx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 </a:t>
            </a:r>
            <a:endParaRPr sz="1800" b="1" dirty="0">
              <a:solidFill>
                <a:schemeClr val="tx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las variables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almacenamos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diversos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tipos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datos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utilizamos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aplicación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 dirty="0">
              <a:solidFill>
                <a:schemeClr val="tx2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88" name="Google Shape;488;p73"/>
          <p:cNvSpPr txBox="1"/>
          <p:nvPr/>
        </p:nvSpPr>
        <p:spPr>
          <a:xfrm>
            <a:off x="4214825" y="1377750"/>
            <a:ext cx="4679100" cy="29892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&lt;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script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</a:t>
            </a:r>
            <a:r>
              <a:rPr lang="en-GB" sz="16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Declaración</a:t>
            </a:r>
            <a:r>
              <a:rPr lang="en-GB" sz="16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de variable ES5. </a:t>
            </a:r>
            <a:endParaRPr sz="16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“Jorge”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</a:t>
            </a:r>
            <a:r>
              <a:rPr lang="en-GB" sz="16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Declaración</a:t>
            </a:r>
            <a:r>
              <a:rPr lang="en-GB" sz="16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de variable ES6.</a:t>
            </a:r>
            <a:endParaRPr sz="16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apellido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GB" sz="1600" dirty="0">
                <a:solidFill>
                  <a:schemeClr val="accent6">
                    <a:lumMod val="60000"/>
                    <a:lumOff val="40000"/>
                  </a:schemeClr>
                </a:solidFill>
                <a:latin typeface="Consolas"/>
                <a:ea typeface="Consolas"/>
                <a:cs typeface="Consolas"/>
                <a:sym typeface="Consolas"/>
              </a:rPr>
              <a:t>“Paez”;</a:t>
            </a:r>
            <a:endParaRPr sz="1600" dirty="0">
              <a:solidFill>
                <a:schemeClr val="accent6">
                  <a:lumMod val="60000"/>
                  <a:lumOff val="40000"/>
                </a:schemeClr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 err="1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CURSO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“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EducacionIT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&lt;/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script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74"/>
          <p:cNvSpPr txBox="1"/>
          <p:nvPr/>
        </p:nvSpPr>
        <p:spPr>
          <a:xfrm>
            <a:off x="988575" y="475525"/>
            <a:ext cx="6841200" cy="6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>
                <a:solidFill>
                  <a:schemeClr val="tx2"/>
                </a:solidFill>
                <a:latin typeface="Anton"/>
                <a:ea typeface="Anton"/>
                <a:cs typeface="Anton"/>
                <a:sym typeface="Anton"/>
              </a:rPr>
              <a:t>DECLARACIÓN</a:t>
            </a:r>
            <a:endParaRPr sz="4000" i="1">
              <a:solidFill>
                <a:schemeClr val="tx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95" name="Google Shape;495;p74"/>
          <p:cNvSpPr txBox="1"/>
          <p:nvPr/>
        </p:nvSpPr>
        <p:spPr>
          <a:xfrm>
            <a:off x="321450" y="1651975"/>
            <a:ext cx="4915800" cy="24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Declarar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variable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significa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b="1" dirty="0" err="1">
                <a:solidFill>
                  <a:schemeClr val="tx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crearla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Para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esto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usamos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palabra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reservada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>
                <a:solidFill>
                  <a:schemeClr val="tx1"/>
                </a:solidFill>
                <a:highlight>
                  <a:srgbClr val="FF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var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let o const.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Escribimos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estas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palabras claves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seguido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del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nombre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nuestra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variable. Para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nombres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no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debemos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utilizar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ni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espacios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ni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caracteres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especiales</a:t>
            </a:r>
            <a:r>
              <a:rPr lang="en-GB" sz="1800" dirty="0">
                <a:solidFill>
                  <a:schemeClr val="tx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1800" dirty="0">
              <a:solidFill>
                <a:schemeClr val="tx2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96" name="Google Shape;496;p74"/>
          <p:cNvSpPr txBox="1"/>
          <p:nvPr/>
        </p:nvSpPr>
        <p:spPr>
          <a:xfrm>
            <a:off x="5438274" y="1155996"/>
            <a:ext cx="3463958" cy="3489158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// </a:t>
            </a:r>
            <a:r>
              <a:rPr lang="en-GB" sz="16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correcto</a:t>
            </a:r>
            <a:endParaRPr sz="16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apellido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 </a:t>
            </a:r>
            <a:r>
              <a:rPr lang="en-GB" sz="1600" dirty="0" err="1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telefono</a:t>
            </a:r>
            <a:endParaRPr sz="1600" dirty="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600" dirty="0">
                <a:solidFill>
                  <a:srgbClr val="EF89D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anioNacimiento</a:t>
            </a:r>
            <a:endParaRPr sz="1600" dirty="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endParaRPr sz="1600" dirty="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 </a:t>
            </a:r>
            <a:r>
              <a:rPr lang="en-GB" sz="16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incorrecto</a:t>
            </a:r>
            <a:endParaRPr sz="1600" dirty="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EF89D2"/>
                </a:solidFill>
                <a:latin typeface="Consolas"/>
                <a:ea typeface="Consolas"/>
                <a:cs typeface="Consolas"/>
                <a:sym typeface="Consolas"/>
              </a:rPr>
              <a:t>var </a:t>
            </a:r>
            <a:r>
              <a:rPr lang="en-GB" sz="1600" dirty="0" err="1">
                <a:solidFill>
                  <a:srgbClr val="E06666"/>
                </a:solidFill>
                <a:latin typeface="Consolas"/>
                <a:ea typeface="Consolas"/>
                <a:cs typeface="Consolas"/>
                <a:sym typeface="Consolas"/>
              </a:rPr>
              <a:t>año</a:t>
            </a:r>
            <a:endParaRPr sz="1600" dirty="0">
              <a:solidFill>
                <a:srgbClr val="E0666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EF89D2"/>
                </a:solidFill>
                <a:latin typeface="Consolas"/>
                <a:ea typeface="Consolas"/>
                <a:cs typeface="Consolas"/>
                <a:sym typeface="Consolas"/>
              </a:rPr>
              <a:t>var </a:t>
            </a:r>
            <a:r>
              <a:rPr lang="en-GB" sz="1600" dirty="0" err="1">
                <a:solidFill>
                  <a:srgbClr val="E06666"/>
                </a:solidFill>
                <a:latin typeface="Consolas"/>
                <a:ea typeface="Consolas"/>
                <a:cs typeface="Consolas"/>
                <a:sym typeface="Consolas"/>
              </a:rPr>
              <a:t>teléfono</a:t>
            </a:r>
            <a:r>
              <a:rPr lang="en-GB" sz="1600" dirty="0">
                <a:solidFill>
                  <a:srgbClr val="E06666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E06666"/>
                </a:solidFill>
                <a:latin typeface="Consolas"/>
                <a:ea typeface="Consolas"/>
                <a:cs typeface="Consolas"/>
                <a:sym typeface="Consolas"/>
              </a:rPr>
              <a:t>móvil</a:t>
            </a:r>
            <a:endParaRPr sz="1600" dirty="0">
              <a:solidFill>
                <a:srgbClr val="E0666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75"/>
          <p:cNvSpPr txBox="1"/>
          <p:nvPr/>
        </p:nvSpPr>
        <p:spPr>
          <a:xfrm>
            <a:off x="1151400" y="548350"/>
            <a:ext cx="6841200" cy="6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VALORES</a:t>
            </a:r>
            <a:endParaRPr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02" name="Google Shape;502;p75"/>
          <p:cNvSpPr txBox="1"/>
          <p:nvPr/>
        </p:nvSpPr>
        <p:spPr>
          <a:xfrm>
            <a:off x="727725" y="1443150"/>
            <a:ext cx="7696800" cy="3400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Podemos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asociar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distintos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variable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JavaScript. Para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empezar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trabajaremos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con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tipos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datos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más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comunes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que son las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cadenas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texto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números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: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42900" algn="just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 Light"/>
              <a:buChar char="●"/>
            </a:pPr>
            <a:r>
              <a:rPr lang="en-GB" sz="1800" i="1" dirty="0">
                <a:solidFill>
                  <a:schemeClr val="tx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Number: 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numérico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puede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ser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entero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o decimal.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800"/>
              <a:buFont typeface="Helvetica Neue Light"/>
              <a:buChar char="●"/>
            </a:pPr>
            <a:r>
              <a:rPr lang="en-GB" sz="1800" i="1" dirty="0">
                <a:solidFill>
                  <a:schemeClr val="tx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String: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otro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lado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un </a:t>
            </a:r>
            <a:r>
              <a:rPr lang="en-GB" sz="1800" i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string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o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cadena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texto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es un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compuesto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uno o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más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caracteres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definido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entre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comillas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simples o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dobles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3000" dirty="0">
              <a:solidFill>
                <a:schemeClr val="bg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76"/>
          <p:cNvSpPr txBox="1"/>
          <p:nvPr/>
        </p:nvSpPr>
        <p:spPr>
          <a:xfrm>
            <a:off x="1151400" y="423750"/>
            <a:ext cx="6841200" cy="6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ASIGNACIÓN</a:t>
            </a:r>
            <a:endParaRPr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09" name="Google Shape;509;p76"/>
          <p:cNvSpPr txBox="1"/>
          <p:nvPr/>
        </p:nvSpPr>
        <p:spPr>
          <a:xfrm>
            <a:off x="541800" y="1089750"/>
            <a:ext cx="8060400" cy="81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variable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podemos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asignar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distintos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tipos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valores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mediante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operador</a:t>
            </a:r>
            <a:r>
              <a:rPr lang="en-GB" sz="2000" i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asignación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que es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símbolo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=</a:t>
            </a:r>
            <a:endParaRPr sz="2000" dirty="0">
              <a:highlight>
                <a:srgbClr val="FF79C6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10" name="Google Shape;510;p76"/>
          <p:cNvSpPr txBox="1"/>
          <p:nvPr/>
        </p:nvSpPr>
        <p:spPr>
          <a:xfrm>
            <a:off x="2588700" y="2072475"/>
            <a:ext cx="3966600" cy="28386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GB" sz="1600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// declaración</a:t>
            </a:r>
            <a:endParaRPr sz="1600">
              <a:solidFill>
                <a:schemeClr val="accent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EF89D2"/>
                </a:solidFill>
                <a:latin typeface="Consolas"/>
                <a:ea typeface="Consolas"/>
                <a:cs typeface="Consolas"/>
                <a:sym typeface="Consolas"/>
              </a:rPr>
              <a:t>let </a:t>
            </a: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edad</a:t>
            </a:r>
            <a:endParaRPr sz="16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nombre</a:t>
            </a:r>
            <a:endParaRPr sz="16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let </a:t>
            </a: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apellido</a:t>
            </a:r>
            <a:endParaRPr sz="16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// asignación</a:t>
            </a:r>
            <a:endParaRPr sz="1600">
              <a:solidFill>
                <a:schemeClr val="accent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edad </a:t>
            </a:r>
            <a:r>
              <a:rPr lang="en-GB" sz="160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16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nombre </a:t>
            </a:r>
            <a:r>
              <a:rPr lang="en-GB" sz="160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John R.</a:t>
            </a:r>
            <a:r>
              <a:rPr lang="en-GB" sz="160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endParaRPr sz="16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apellido </a:t>
            </a:r>
            <a:r>
              <a:rPr lang="en-GB" sz="160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'</a:t>
            </a:r>
            <a:r>
              <a:rPr lang="en-GB" sz="160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Doe</a:t>
            </a:r>
            <a:r>
              <a:rPr lang="en-GB" sz="160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'</a:t>
            </a:r>
            <a:endParaRPr sz="16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77"/>
          <p:cNvSpPr txBox="1"/>
          <p:nvPr/>
        </p:nvSpPr>
        <p:spPr>
          <a:xfrm>
            <a:off x="-629274" y="390700"/>
            <a:ext cx="6841200" cy="6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INICIALIZAR VARIABLES</a:t>
            </a:r>
            <a:endParaRPr sz="4000" i="1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17" name="Google Shape;517;p77"/>
          <p:cNvSpPr txBox="1"/>
          <p:nvPr/>
        </p:nvSpPr>
        <p:spPr>
          <a:xfrm>
            <a:off x="541800" y="1214350"/>
            <a:ext cx="8060400" cy="9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Podemos declarar una variable y asignarle un valor inicial en el mismo proceso:</a:t>
            </a:r>
            <a:endParaRPr sz="200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18" name="Google Shape;518;p77"/>
          <p:cNvSpPr txBox="1"/>
          <p:nvPr/>
        </p:nvSpPr>
        <p:spPr>
          <a:xfrm>
            <a:off x="2588700" y="2195650"/>
            <a:ext cx="3966600" cy="21408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// variables </a:t>
            </a:r>
            <a:r>
              <a:rPr lang="en-GB" sz="1600" dirty="0" err="1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inicializadas</a:t>
            </a:r>
            <a:endParaRPr sz="1600" dirty="0">
              <a:solidFill>
                <a:schemeClr val="accent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EF89D2"/>
                </a:solidFill>
                <a:latin typeface="Consolas"/>
                <a:ea typeface="Consolas"/>
                <a:cs typeface="Consolas"/>
                <a:sym typeface="Consolas"/>
              </a:rPr>
              <a:t>var 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edad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 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John R.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 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apellido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'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Doe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'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79"/>
          <p:cNvSpPr txBox="1"/>
          <p:nvPr/>
        </p:nvSpPr>
        <p:spPr>
          <a:xfrm>
            <a:off x="-1278979" y="147653"/>
            <a:ext cx="6841200" cy="6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OPERACIONES BÁSICAS</a:t>
            </a:r>
            <a:endParaRPr sz="4000" i="1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34" name="Google Shape;534;p79"/>
          <p:cNvSpPr txBox="1"/>
          <p:nvPr/>
        </p:nvSpPr>
        <p:spPr>
          <a:xfrm>
            <a:off x="1061400" y="731154"/>
            <a:ext cx="7021200" cy="81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 variables de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numéricos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podes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realizar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operaciones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matemáticas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: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sumas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restas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multiplicaciones,etc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35" name="Google Shape;535;p79"/>
          <p:cNvSpPr txBox="1"/>
          <p:nvPr/>
        </p:nvSpPr>
        <p:spPr>
          <a:xfrm>
            <a:off x="1254300" y="1465000"/>
            <a:ext cx="6635400" cy="35385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numeroA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numeroB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NUMEROC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//Suma  de dos </a:t>
            </a:r>
            <a:r>
              <a:rPr lang="en-GB" sz="15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números</a:t>
            </a: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(1 + 2 = 3)</a:t>
            </a:r>
            <a:endParaRPr sz="15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resultadoSuma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numeroA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numeroB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</a:t>
            </a:r>
            <a:r>
              <a:rPr lang="en-GB" sz="15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Resta</a:t>
            </a: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de dos </a:t>
            </a:r>
            <a:r>
              <a:rPr lang="en-GB" sz="15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números</a:t>
            </a: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(2 - 1 = 1)</a:t>
            </a:r>
            <a:endParaRPr sz="15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resultadoResta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numeroB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-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numeroA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</a:t>
            </a:r>
            <a:r>
              <a:rPr lang="en-GB" sz="15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Producto</a:t>
            </a: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de dos </a:t>
            </a:r>
            <a:r>
              <a:rPr lang="en-GB" sz="15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números</a:t>
            </a: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(2 * 3 = 6)</a:t>
            </a:r>
            <a:endParaRPr sz="15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resultadoProducto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numeroB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*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NUMEROC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80"/>
          <p:cNvSpPr txBox="1"/>
          <p:nvPr/>
        </p:nvSpPr>
        <p:spPr>
          <a:xfrm>
            <a:off x="-1134600" y="114679"/>
            <a:ext cx="6841200" cy="6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OPERACIONES</a:t>
            </a:r>
            <a:r>
              <a:rPr lang="en-GB" sz="4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BÁSICAS</a:t>
            </a:r>
            <a:endParaRPr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42" name="Google Shape;542;p80"/>
          <p:cNvSpPr txBox="1"/>
          <p:nvPr/>
        </p:nvSpPr>
        <p:spPr>
          <a:xfrm>
            <a:off x="885450" y="731150"/>
            <a:ext cx="7356600" cy="81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 variables de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tipo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string (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texto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) se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puede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concatenar</a:t>
            </a:r>
            <a:r>
              <a:rPr lang="en-GB" sz="1800" i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Es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decir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combinarlas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43" name="Google Shape;543;p80"/>
          <p:cNvSpPr txBox="1"/>
          <p:nvPr/>
        </p:nvSpPr>
        <p:spPr>
          <a:xfrm>
            <a:off x="142950" y="1545350"/>
            <a:ext cx="8858100" cy="35385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textoA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“</a:t>
            </a:r>
            <a:r>
              <a:rPr lang="en-GB" sz="15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Educacion</a:t>
            </a:r>
            <a:r>
              <a:rPr lang="en-GB" sz="15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textoB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“</a:t>
            </a:r>
            <a:r>
              <a:rPr lang="en-GB" sz="15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IT</a:t>
            </a:r>
            <a:r>
              <a:rPr lang="en-GB" sz="15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ESPACIO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5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</a:t>
            </a:r>
            <a:r>
              <a:rPr lang="en-GB" sz="15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Concatenar</a:t>
            </a: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textoA</a:t>
            </a: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y </a:t>
            </a:r>
            <a:r>
              <a:rPr lang="en-GB" sz="15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textoB</a:t>
            </a: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(“</a:t>
            </a:r>
            <a:r>
              <a:rPr lang="en-GB" sz="15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Educacion</a:t>
            </a: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" + “IT" = “</a:t>
            </a:r>
            <a:r>
              <a:rPr lang="en-GB" sz="15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EducacionIT</a:t>
            </a: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")</a:t>
            </a:r>
            <a:endParaRPr sz="15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resultadoA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textoA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textoB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</a:t>
            </a:r>
            <a:r>
              <a:rPr lang="en-GB" sz="15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Concatenar</a:t>
            </a: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textoB</a:t>
            </a: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y 1 (“IT" + 1 = “IT1")</a:t>
            </a:r>
            <a:endParaRPr sz="15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resultadoB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textoB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</a:t>
            </a:r>
            <a:r>
              <a:rPr lang="en-GB" sz="15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Concatenar</a:t>
            </a: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textoA</a:t>
            </a: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, BLANCO y </a:t>
            </a:r>
            <a:r>
              <a:rPr lang="en-GB" sz="15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textoB</a:t>
            </a: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(“</a:t>
            </a:r>
            <a:r>
              <a:rPr lang="en-GB" sz="15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Educacion</a:t>
            </a: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" + " " + “IT" = “</a:t>
            </a:r>
            <a:r>
              <a:rPr lang="en-GB" sz="15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Educacion</a:t>
            </a:r>
            <a:r>
              <a:rPr lang="en-GB" sz="15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IT")</a:t>
            </a:r>
            <a:endParaRPr sz="15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resultadoC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textoA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ESPACIO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textoB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84"/>
          <p:cNvSpPr txBox="1"/>
          <p:nvPr/>
        </p:nvSpPr>
        <p:spPr>
          <a:xfrm>
            <a:off x="591884" y="332677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4400" b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MANOS A LA </a:t>
            </a:r>
            <a:r>
              <a:rPr lang="en-GB" sz="4400" b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OBRA</a:t>
            </a:r>
            <a:endParaRPr sz="4400" b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026" name="Picture 2" descr="Ver las imágenes de origen">
            <a:extLst>
              <a:ext uri="{FF2B5EF4-FFF2-40B4-BE49-F238E27FC236}">
                <a16:creationId xmlns:a16="http://schemas.microsoft.com/office/drawing/2014/main" id="{7F67632F-DA2B-CF32-E082-C2608153A3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1296" y="1321777"/>
            <a:ext cx="6360041" cy="3623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53754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58"/>
          <p:cNvSpPr txBox="1"/>
          <p:nvPr/>
        </p:nvSpPr>
        <p:spPr>
          <a:xfrm>
            <a:off x="111967" y="1760100"/>
            <a:ext cx="8278589" cy="338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JavaScript 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 un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lenguaje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de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programación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que se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utiliza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principalmente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para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aportar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9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dinamismo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a </a:t>
            </a:r>
            <a:r>
              <a:rPr lang="en-GB" sz="1900" b="1" i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sitios y </a:t>
            </a:r>
            <a:r>
              <a:rPr lang="en-GB" sz="1900" b="1" i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aplicaciones</a:t>
            </a:r>
            <a:r>
              <a:rPr lang="en-GB" sz="1900" b="1" i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web</a:t>
            </a:r>
            <a:r>
              <a:rPr lang="en-GB" sz="19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endParaRPr sz="1900" b="1" dirty="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Funciona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complemento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con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lenguajes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web </a:t>
            </a:r>
            <a:r>
              <a:rPr lang="en-GB" sz="1900" b="1" dirty="0">
                <a:solidFill>
                  <a:schemeClr val="tx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HTML Y CSS3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permitiendo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crear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nuevas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funcionalidades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e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interacciones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avanzadas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con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usuarios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así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como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interactuar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con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otras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aplicaciones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o </a:t>
            </a:r>
            <a:r>
              <a:rPr lang="en-GB" sz="1900" dirty="0" err="1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servicios</a:t>
            </a:r>
            <a:r>
              <a:rPr lang="en-GB" sz="1900" dirty="0">
                <a:solidFill>
                  <a:schemeClr val="tx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backend.</a:t>
            </a:r>
            <a:endParaRPr sz="2000" dirty="0">
              <a:solidFill>
                <a:schemeClr val="tx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20" name="Google Shape;320;p58"/>
          <p:cNvSpPr txBox="1"/>
          <p:nvPr/>
        </p:nvSpPr>
        <p:spPr>
          <a:xfrm>
            <a:off x="317850" y="346224"/>
            <a:ext cx="3420900" cy="5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¿</a:t>
            </a:r>
            <a:r>
              <a:rPr lang="en-GB" sz="3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QUÉ</a:t>
            </a:r>
            <a:r>
              <a:rPr lang="en-GB" sz="3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ES JAVASCRIPT?</a:t>
            </a:r>
            <a:endParaRPr sz="3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84"/>
          <p:cNvSpPr txBox="1"/>
          <p:nvPr/>
        </p:nvSpPr>
        <p:spPr>
          <a:xfrm>
            <a:off x="1398000" y="165615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PROMPT, </a:t>
            </a: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CONSOLA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Y ALERT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85"/>
          <p:cNvSpPr txBox="1"/>
          <p:nvPr/>
        </p:nvSpPr>
        <p:spPr>
          <a:xfrm>
            <a:off x="1082400" y="857925"/>
            <a:ext cx="6841200" cy="6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PROMPT</a:t>
            </a:r>
            <a:endParaRPr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73" name="Google Shape;573;p85"/>
          <p:cNvSpPr txBox="1"/>
          <p:nvPr/>
        </p:nvSpPr>
        <p:spPr>
          <a:xfrm>
            <a:off x="952975" y="1550325"/>
            <a:ext cx="7294500" cy="16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sentencia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 </a:t>
            </a:r>
            <a:r>
              <a:rPr lang="en-GB" sz="2000" b="1" dirty="0">
                <a:solidFill>
                  <a:schemeClr val="tx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prompt()</a:t>
            </a:r>
            <a:r>
              <a:rPr lang="en-GB" sz="2000" dirty="0">
                <a:solidFill>
                  <a:schemeClr val="tx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mostrará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cuadro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diálogo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para que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usuario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ingrese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dato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Se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puede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proporcionar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mensaje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se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colocará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sobre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campo de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texto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El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devuelve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cadena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representa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lo que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usuario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ingresó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74" name="Google Shape;574;p85"/>
          <p:cNvSpPr txBox="1"/>
          <p:nvPr/>
        </p:nvSpPr>
        <p:spPr>
          <a:xfrm>
            <a:off x="1195498" y="3398850"/>
            <a:ext cx="6753000" cy="13203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endParaRPr sz="16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nombreIngresado </a:t>
            </a:r>
            <a:r>
              <a:rPr lang="en-GB" sz="160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prompt</a:t>
            </a: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Ingrese su nombre</a:t>
            </a:r>
            <a:r>
              <a:rPr lang="en-GB" sz="160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>
              <a:solidFill>
                <a:srgbClr val="999999"/>
              </a:solidFill>
              <a:highlight>
                <a:srgbClr val="15151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86"/>
          <p:cNvSpPr txBox="1"/>
          <p:nvPr/>
        </p:nvSpPr>
        <p:spPr>
          <a:xfrm>
            <a:off x="5143000" y="1274250"/>
            <a:ext cx="3740100" cy="25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pantalla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del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navegador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usuario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verá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ventana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sobre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la web que le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solicitará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dato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Al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usuario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ingresa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 lo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conoce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término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b="1" i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entrada.</a:t>
            </a:r>
            <a:endParaRPr sz="2000" b="1" i="1" dirty="0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80" name="Google Shape;580;p86"/>
          <p:cNvSpPr txBox="1"/>
          <p:nvPr/>
        </p:nvSpPr>
        <p:spPr>
          <a:xfrm>
            <a:off x="260899" y="555306"/>
            <a:ext cx="28134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26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 PROMPT </a:t>
            </a:r>
            <a:endParaRPr sz="26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582" name="Google Shape;582;p8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60900" y="1274238"/>
            <a:ext cx="4882099" cy="203067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87"/>
          <p:cNvSpPr txBox="1"/>
          <p:nvPr/>
        </p:nvSpPr>
        <p:spPr>
          <a:xfrm>
            <a:off x="1082400" y="857925"/>
            <a:ext cx="6841200" cy="6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CONSOLA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89" name="Google Shape;589;p87"/>
          <p:cNvSpPr txBox="1"/>
          <p:nvPr/>
        </p:nvSpPr>
        <p:spPr>
          <a:xfrm>
            <a:off x="952975" y="1550325"/>
            <a:ext cx="7294500" cy="16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sentencia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>
                <a:solidFill>
                  <a:schemeClr val="tx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console.log()</a:t>
            </a:r>
            <a:r>
              <a:rPr lang="en-GB" sz="2000" dirty="0">
                <a:solidFill>
                  <a:schemeClr val="tx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muestra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mensaje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pasemos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parámetro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 la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llamada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consola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JavaScript del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Navegador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web.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90" name="Google Shape;590;p87"/>
          <p:cNvSpPr txBox="1"/>
          <p:nvPr/>
        </p:nvSpPr>
        <p:spPr>
          <a:xfrm>
            <a:off x="1195500" y="2747550"/>
            <a:ext cx="6753000" cy="133115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console.</a:t>
            </a:r>
            <a:r>
              <a:rPr lang="en-GB" sz="1600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Mensaje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de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prueba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let 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“John Doe”</a:t>
            </a:r>
            <a:endParaRPr sz="1600" dirty="0">
              <a:solidFill>
                <a:srgbClr val="E9F28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console.</a:t>
            </a:r>
            <a:r>
              <a:rPr lang="en-GB" sz="1600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600" dirty="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88"/>
          <p:cNvSpPr txBox="1"/>
          <p:nvPr/>
        </p:nvSpPr>
        <p:spPr>
          <a:xfrm>
            <a:off x="4973875" y="1618325"/>
            <a:ext cx="3740100" cy="16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 Chrome, la consola del navegador está disponible accediendo mediante: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i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Botón derecho sobre alguna parte de la web &gt; Inspeccionar &gt; Consola</a:t>
            </a:r>
            <a:endParaRPr sz="2000" i="1">
              <a:solidFill>
                <a:schemeClr val="dk1"/>
              </a:solidFill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96" name="Google Shape;596;p88"/>
          <p:cNvSpPr txBox="1"/>
          <p:nvPr/>
        </p:nvSpPr>
        <p:spPr>
          <a:xfrm>
            <a:off x="4973875" y="800925"/>
            <a:ext cx="47769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2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 CONSOLE.LOG</a:t>
            </a:r>
            <a:endParaRPr sz="2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598" name="Google Shape;598;p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287" y="1618325"/>
            <a:ext cx="4672200" cy="1330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p89"/>
          <p:cNvSpPr txBox="1"/>
          <p:nvPr/>
        </p:nvSpPr>
        <p:spPr>
          <a:xfrm>
            <a:off x="1082400" y="857925"/>
            <a:ext cx="6841200" cy="6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ALERT</a:t>
            </a:r>
            <a:endParaRPr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605" name="Google Shape;605;p89"/>
          <p:cNvSpPr txBox="1"/>
          <p:nvPr/>
        </p:nvSpPr>
        <p:spPr>
          <a:xfrm>
            <a:off x="952975" y="1550325"/>
            <a:ext cx="7294500" cy="16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sentencia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>
                <a:solidFill>
                  <a:schemeClr val="tx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alert()</a:t>
            </a:r>
            <a:r>
              <a:rPr lang="en-GB" sz="2000" dirty="0">
                <a:solidFill>
                  <a:schemeClr val="tx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mostrará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ventana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sobre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página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web que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estemos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accediendo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mostrando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mensaje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se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pase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parámetro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 la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llamada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606" name="Google Shape;606;p89"/>
          <p:cNvSpPr txBox="1"/>
          <p:nvPr/>
        </p:nvSpPr>
        <p:spPr>
          <a:xfrm>
            <a:off x="1170673" y="3191325"/>
            <a:ext cx="6753000" cy="13203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¡Hola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EducacionIT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!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IAGRAMA DE FLUJO">
            <a:extLst>
              <a:ext uri="{FF2B5EF4-FFF2-40B4-BE49-F238E27FC236}">
                <a16:creationId xmlns:a16="http://schemas.microsoft.com/office/drawing/2014/main" id="{30475888-E007-5BDA-E1F3-ED92444D5E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6782" y="1230222"/>
            <a:ext cx="5270435" cy="3743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189627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91"/>
          <p:cNvSpPr txBox="1"/>
          <p:nvPr/>
        </p:nvSpPr>
        <p:spPr>
          <a:xfrm>
            <a:off x="-114221" y="296238"/>
            <a:ext cx="73752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4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 SCRIPT </a:t>
            </a: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COMPLETO</a:t>
            </a:r>
            <a:endParaRPr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620" name="Google Shape;620;p91"/>
          <p:cNvSpPr txBox="1"/>
          <p:nvPr/>
        </p:nvSpPr>
        <p:spPr>
          <a:xfrm>
            <a:off x="585900" y="1022425"/>
            <a:ext cx="7972200" cy="5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Este es un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ejemplo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un Script JS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corriendo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archivo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HTML.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621" name="Google Shape;621;p91"/>
          <p:cNvSpPr txBox="1"/>
          <p:nvPr/>
        </p:nvSpPr>
        <p:spPr>
          <a:xfrm>
            <a:off x="1015900" y="1548250"/>
            <a:ext cx="7375200" cy="3442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&lt;!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DOCTYPE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i="1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html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html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&lt;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head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&lt;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title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&gt;Mi primer App&lt;/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title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&lt;/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head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&lt;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body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&lt;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h2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Esta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página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contiene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una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app&lt;/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h2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&lt;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script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entrada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prompt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5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5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Ingrese</a:t>
            </a:r>
            <a:r>
              <a:rPr lang="en-GB" sz="15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una</a:t>
            </a:r>
            <a:r>
              <a:rPr lang="en-GB" sz="15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letra</a:t>
            </a:r>
            <a:r>
              <a:rPr lang="en-GB" sz="15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salida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entrada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5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5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ingresada</a:t>
            </a:r>
            <a:r>
              <a:rPr lang="en-GB" sz="15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-GB" sz="1500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5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salida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&lt;/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script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&lt;/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body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&lt;/</a:t>
            </a:r>
            <a:r>
              <a:rPr lang="en-GB" sz="15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html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8" name="Google Shape;628;p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24275" y="390550"/>
            <a:ext cx="5219700" cy="20193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629" name="Google Shape;629;p9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05225" y="2859875"/>
            <a:ext cx="5257800" cy="1485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630" name="Google Shape;630;p92"/>
          <p:cNvSpPr txBox="1"/>
          <p:nvPr/>
        </p:nvSpPr>
        <p:spPr>
          <a:xfrm>
            <a:off x="128025" y="1015225"/>
            <a:ext cx="27165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Si se </a:t>
            </a:r>
            <a:r>
              <a:rPr lang="en-GB" sz="2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ingresa</a:t>
            </a:r>
            <a:r>
              <a:rPr lang="en-GB" sz="26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“A”...</a:t>
            </a:r>
            <a:endParaRPr sz="26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631" name="Google Shape;631;p92"/>
          <p:cNvSpPr/>
          <p:nvPr/>
        </p:nvSpPr>
        <p:spPr>
          <a:xfrm>
            <a:off x="2844450" y="1132675"/>
            <a:ext cx="702300" cy="2499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8215B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" name="Google Shape;632;p92"/>
          <p:cNvSpPr/>
          <p:nvPr/>
        </p:nvSpPr>
        <p:spPr>
          <a:xfrm>
            <a:off x="2844450" y="3321050"/>
            <a:ext cx="702300" cy="2499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8215B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3" name="Google Shape;633;p92"/>
          <p:cNvSpPr txBox="1"/>
          <p:nvPr/>
        </p:nvSpPr>
        <p:spPr>
          <a:xfrm>
            <a:off x="128025" y="3203600"/>
            <a:ext cx="27165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Me </a:t>
            </a:r>
            <a:r>
              <a:rPr lang="en-GB" sz="2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devuelve</a:t>
            </a:r>
            <a:r>
              <a:rPr lang="en-GB" sz="26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...</a:t>
            </a:r>
            <a:endParaRPr sz="26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105"/>
          <p:cNvSpPr txBox="1"/>
          <p:nvPr/>
        </p:nvSpPr>
        <p:spPr>
          <a:xfrm>
            <a:off x="1000474" y="842211"/>
            <a:ext cx="8143525" cy="41480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800"/>
            </a:pPr>
            <a:r>
              <a:rPr lang="es-MX" sz="18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Consola, variables y tipos de datos | </a:t>
            </a:r>
            <a:r>
              <a:rPr lang="es-MX" sz="1800" b="1" i="1" dirty="0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</a:rPr>
              <a:t> </a:t>
            </a:r>
            <a:r>
              <a:rPr lang="es-MX" sz="1800" b="1" i="1" u="sng" dirty="0">
                <a:solidFill>
                  <a:srgbClr val="0097A7"/>
                </a:solidFill>
                <a:latin typeface="+mn-lt"/>
                <a:ea typeface="Helvetica Neue"/>
                <a:cs typeface="Helvetica Neue"/>
                <a:sym typeface="Helvetica Neu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los apuntes de majo (página</a:t>
            </a:r>
            <a:r>
              <a:rPr lang="es-MX" sz="1800" b="1" i="1" u="sng" dirty="0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1 a 8).</a:t>
            </a:r>
            <a:endParaRPr lang="es-MX" sz="1800" dirty="0">
              <a:solidFill>
                <a:schemeClr val="bg1"/>
              </a:solidFill>
              <a:latin typeface="+mn-lt"/>
              <a:ea typeface="Helvetica Neue Light"/>
              <a:cs typeface="Helvetica Neue Light"/>
              <a:sym typeface="Helvetica Neue Light"/>
            </a:endParaRPr>
          </a:p>
          <a:p>
            <a:pPr lvl="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CEFAB"/>
              </a:buClr>
              <a:buSzPts val="1800"/>
            </a:pPr>
            <a:r>
              <a:rPr lang="es-MX" sz="18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Variables, valores y referencias | </a:t>
            </a:r>
            <a:r>
              <a:rPr lang="es-MX" sz="1800" b="1" i="1" u="sng" dirty="0">
                <a:solidFill>
                  <a:srgbClr val="0097A7"/>
                </a:solidFill>
                <a:latin typeface="+mn-lt"/>
                <a:ea typeface="Helvetica Neue"/>
                <a:cs typeface="Helvetica Neue"/>
                <a:sym typeface="Helvetica Neu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 lo explico con gatitos</a:t>
            </a:r>
            <a:r>
              <a:rPr lang="es-MX" sz="1800" b="1" i="1" u="sng" dirty="0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.</a:t>
            </a:r>
            <a:endParaRPr lang="es-MX" sz="1800" dirty="0">
              <a:solidFill>
                <a:schemeClr val="bg1"/>
              </a:solidFill>
              <a:latin typeface="+mn-lt"/>
              <a:ea typeface="Helvetica Neue Light"/>
              <a:cs typeface="Helvetica Neue Light"/>
              <a:sym typeface="Helvetica Neue Light"/>
            </a:endParaRPr>
          </a:p>
          <a:p>
            <a:pPr lvl="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CEFAB"/>
              </a:buClr>
              <a:buSzPts val="1800"/>
            </a:pPr>
            <a:r>
              <a:rPr lang="es-MX" sz="18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Práctica interactiva sobre algoritmia | </a:t>
            </a:r>
            <a:r>
              <a:rPr lang="es-MX" sz="1800" b="1" i="1" u="sng" dirty="0">
                <a:solidFill>
                  <a:srgbClr val="0097A7"/>
                </a:solidFill>
                <a:latin typeface="+mn-lt"/>
                <a:ea typeface="Helvetica Neue"/>
                <a:cs typeface="Helvetica Neue"/>
                <a:sym typeface="Helvetica Neue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la aventura</a:t>
            </a:r>
            <a:r>
              <a:rPr lang="es-MX" sz="1800" b="1" i="1" u="sng" dirty="0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del punto.</a:t>
            </a:r>
            <a:endParaRPr lang="es-MX" sz="1800" dirty="0">
              <a:solidFill>
                <a:schemeClr val="bg1"/>
              </a:solidFill>
              <a:latin typeface="+mn-lt"/>
              <a:ea typeface="Helvetica Neue Light"/>
              <a:cs typeface="Helvetica Neue Light"/>
              <a:sym typeface="Helvetica Neue Light"/>
            </a:endParaRPr>
          </a:p>
          <a:p>
            <a:pPr marR="0" lvl="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CEFAB"/>
              </a:buClr>
              <a:buSzPts val="1800"/>
            </a:pPr>
            <a:r>
              <a:rPr lang="es-MX" sz="1800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Herramienta recomendada | </a:t>
            </a:r>
            <a:r>
              <a:rPr lang="es-MX" sz="1800" b="1" i="1" u="sng" dirty="0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visual </a:t>
            </a:r>
            <a:r>
              <a:rPr lang="es-MX" sz="1800" b="1" i="1" u="sng" dirty="0" err="1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studio</a:t>
            </a:r>
            <a:r>
              <a:rPr lang="es-MX" sz="1800" b="1" i="1" u="sng" dirty="0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s-MX" sz="1800" b="1" i="1" u="sng" dirty="0" err="1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code</a:t>
            </a:r>
            <a:r>
              <a:rPr lang="es-MX" sz="1800" b="1" i="1" u="sng" dirty="0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.</a:t>
            </a:r>
            <a:endParaRPr lang="es-MX" sz="1800" b="1" i="1" u="sng" dirty="0">
              <a:solidFill>
                <a:schemeClr val="bg1"/>
              </a:solidFill>
              <a:latin typeface="+mn-lt"/>
              <a:ea typeface="Helvetica Neue"/>
              <a:cs typeface="Helvetica Neue"/>
              <a:sym typeface="Helvetica Neue"/>
            </a:endParaRPr>
          </a:p>
          <a:p>
            <a:pPr marR="0" lvl="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CEFAB"/>
              </a:buClr>
              <a:buSzPts val="1800"/>
            </a:pPr>
            <a:r>
              <a:rPr lang="es-MX" sz="1800" i="1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"/>
              </a:rPr>
              <a:t>Libro Eloquent JavaScript | </a:t>
            </a:r>
            <a:r>
              <a:rPr lang="es-MX" sz="1800" b="1" i="1" u="sng" dirty="0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  <a:hlinkClick r:id="rId7"/>
              </a:rPr>
              <a:t>Eloquent JavaScript</a:t>
            </a:r>
            <a:endParaRPr lang="es-MX" sz="1800" b="1" i="1" u="sng" dirty="0">
              <a:solidFill>
                <a:schemeClr val="bg1"/>
              </a:solidFill>
              <a:latin typeface="+mn-lt"/>
              <a:ea typeface="Helvetica Neue"/>
              <a:cs typeface="Helvetica Neue"/>
              <a:sym typeface="Helvetica Neue"/>
            </a:endParaRPr>
          </a:p>
          <a:p>
            <a:pPr>
              <a:lnSpc>
                <a:spcPct val="115000"/>
              </a:lnSpc>
              <a:spcBef>
                <a:spcPts val="1000"/>
              </a:spcBef>
              <a:buClr>
                <a:srgbClr val="3CEFAB"/>
              </a:buClr>
              <a:buSzPts val="1800"/>
            </a:pPr>
            <a:r>
              <a:rPr lang="es-MX" sz="1800" i="1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"/>
              </a:rPr>
              <a:t>Documentación y referencias| </a:t>
            </a:r>
            <a:r>
              <a:rPr lang="es-MX" sz="1800" b="1" i="1" u="sng" dirty="0" err="1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  <a:hlinkClick r:id="rId8"/>
              </a:rPr>
              <a:t>MDN</a:t>
            </a:r>
            <a:r>
              <a:rPr lang="es-MX" sz="1800" b="1" i="1" u="sng" dirty="0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  <a:hlinkClick r:id="rId8"/>
              </a:rPr>
              <a:t> </a:t>
            </a:r>
            <a:r>
              <a:rPr lang="es-MX" sz="1800" b="1" i="1" u="sng" dirty="0" err="1">
                <a:solidFill>
                  <a:schemeClr val="bg1"/>
                </a:solidFill>
                <a:latin typeface="+mn-lt"/>
                <a:ea typeface="Helvetica Neue"/>
                <a:cs typeface="Helvetica Neue"/>
                <a:sym typeface="Helvetica Neue"/>
                <a:hlinkClick r:id="rId8"/>
              </a:rPr>
              <a:t>References</a:t>
            </a:r>
            <a:endParaRPr lang="es-MX" sz="1800" i="1" dirty="0">
              <a:solidFill>
                <a:schemeClr val="bg1"/>
              </a:solidFill>
              <a:latin typeface="+mn-lt"/>
              <a:ea typeface="Helvetica Neue Light"/>
              <a:cs typeface="Helvetica Neue Light"/>
              <a:sym typeface="Helvetica Neue"/>
            </a:endParaRPr>
          </a:p>
          <a:p>
            <a:pPr marR="0" lvl="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CEFAB"/>
              </a:buClr>
              <a:buSzPts val="1800"/>
            </a:pPr>
            <a:endParaRPr lang="es-MX" sz="1800" i="1" dirty="0">
              <a:solidFill>
                <a:schemeClr val="bg1"/>
              </a:solidFill>
              <a:latin typeface="+mn-lt"/>
              <a:ea typeface="Helvetica Neue Light"/>
              <a:cs typeface="Helvetica Neue Light"/>
              <a:sym typeface="Helvetica Neue"/>
            </a:endParaRPr>
          </a:p>
        </p:txBody>
      </p:sp>
      <p:sp>
        <p:nvSpPr>
          <p:cNvPr id="728" name="Google Shape;728;p105"/>
          <p:cNvSpPr txBox="1"/>
          <p:nvPr/>
        </p:nvSpPr>
        <p:spPr>
          <a:xfrm>
            <a:off x="806949" y="374961"/>
            <a:ext cx="5892000" cy="9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RECOMENDADOS</a:t>
            </a:r>
            <a:endParaRPr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59"/>
          <p:cNvSpPr txBox="1"/>
          <p:nvPr/>
        </p:nvSpPr>
        <p:spPr>
          <a:xfrm>
            <a:off x="567050" y="1120175"/>
            <a:ext cx="8187300" cy="338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diferencia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un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lenguaje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programación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compilado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Javascript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un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lenguaje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interpretado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lo que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significa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2000" dirty="0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se </a:t>
            </a:r>
            <a:r>
              <a:rPr lang="en-GB" sz="2000" dirty="0" err="1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ejecuta</a:t>
            </a:r>
            <a:r>
              <a:rPr lang="en-GB" sz="2000" dirty="0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2000" dirty="0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medio de un </a:t>
            </a:r>
            <a:r>
              <a:rPr lang="en-GB" sz="2000" dirty="0" err="1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programa</a:t>
            </a:r>
            <a:r>
              <a:rPr lang="en-GB" sz="2000" dirty="0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intérprete</a:t>
            </a:r>
            <a:r>
              <a:rPr lang="en-GB" sz="2000" dirty="0">
                <a:solidFill>
                  <a:schemeClr val="tx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tx1"/>
              </a:solidFill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nuestro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caso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navegadores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son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programas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se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encargan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interpretar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ejecutar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código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Javascript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creemos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Cuando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accedemos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alguna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página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través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del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navegador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éste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encarga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leer y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ejecutar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todos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archivos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conforman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aplicación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(HTML, CSS, JS).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28" name="Google Shape;328;p59"/>
          <p:cNvSpPr txBox="1"/>
          <p:nvPr/>
        </p:nvSpPr>
        <p:spPr>
          <a:xfrm>
            <a:off x="111746" y="244975"/>
            <a:ext cx="5101500" cy="78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LENGUAJE</a:t>
            </a:r>
            <a:r>
              <a:rPr lang="en-GB" sz="4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INTERPRETADO</a:t>
            </a:r>
            <a:endParaRPr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62"/>
          <p:cNvSpPr txBox="1"/>
          <p:nvPr/>
        </p:nvSpPr>
        <p:spPr>
          <a:xfrm>
            <a:off x="1398000" y="207720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HISTORIA DE JAVASCRIPT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63"/>
          <p:cNvSpPr txBox="1"/>
          <p:nvPr/>
        </p:nvSpPr>
        <p:spPr>
          <a:xfrm>
            <a:off x="0" y="347175"/>
            <a:ext cx="9144000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2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¿</a:t>
            </a:r>
            <a:r>
              <a:rPr lang="en-GB" sz="42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CUÁNDO</a:t>
            </a:r>
            <a:r>
              <a:rPr lang="en-GB" sz="42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NACE?</a:t>
            </a:r>
            <a:endParaRPr sz="42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59" name="Google Shape;359;p63"/>
          <p:cNvSpPr txBox="1"/>
          <p:nvPr/>
        </p:nvSpPr>
        <p:spPr>
          <a:xfrm>
            <a:off x="65875" y="1416750"/>
            <a:ext cx="4244100" cy="23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primera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aparición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pública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Javascript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encontramos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año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1995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cuando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utiliza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herramienta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del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navegador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Netscape Navigator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objetivo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fue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tx1"/>
                </a:solidFill>
                <a:highlight>
                  <a:srgbClr val="FF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permitir</a:t>
            </a:r>
            <a:r>
              <a:rPr lang="en-GB" sz="2000" dirty="0">
                <a:solidFill>
                  <a:schemeClr val="tx1"/>
                </a:solidFill>
                <a:highlight>
                  <a:srgbClr val="FF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tx1"/>
                </a:solidFill>
                <a:highlight>
                  <a:srgbClr val="FF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agregar</a:t>
            </a:r>
            <a:r>
              <a:rPr lang="en-GB" sz="2000" dirty="0">
                <a:solidFill>
                  <a:schemeClr val="tx1"/>
                </a:solidFill>
                <a:highlight>
                  <a:srgbClr val="FF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tx1"/>
                </a:solidFill>
                <a:highlight>
                  <a:srgbClr val="FF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programas</a:t>
            </a:r>
            <a:r>
              <a:rPr lang="en-GB" sz="2000" dirty="0">
                <a:solidFill>
                  <a:schemeClr val="tx1"/>
                </a:solidFill>
                <a:highlight>
                  <a:srgbClr val="FF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a </a:t>
            </a:r>
            <a:r>
              <a:rPr lang="en-GB" sz="2000" dirty="0" err="1">
                <a:solidFill>
                  <a:schemeClr val="tx1"/>
                </a:solidFill>
                <a:highlight>
                  <a:srgbClr val="FF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páginas</a:t>
            </a:r>
            <a:r>
              <a:rPr lang="en-GB" sz="2000" dirty="0">
                <a:solidFill>
                  <a:schemeClr val="tx1"/>
                </a:solidFill>
                <a:highlight>
                  <a:srgbClr val="FF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web.</a:t>
            </a:r>
            <a:endParaRPr sz="1600" dirty="0">
              <a:solidFill>
                <a:schemeClr val="tx1"/>
              </a:solidFill>
              <a:highlight>
                <a:srgbClr val="FFFF00"/>
              </a:highlight>
            </a:endParaRPr>
          </a:p>
        </p:txBody>
      </p:sp>
      <p:pic>
        <p:nvPicPr>
          <p:cNvPr id="361" name="Google Shape;361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8000" y="1416750"/>
            <a:ext cx="4625326" cy="261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2" name="Google Shape;362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23725" y="581550"/>
            <a:ext cx="5143500" cy="3451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64"/>
          <p:cNvSpPr txBox="1"/>
          <p:nvPr/>
        </p:nvSpPr>
        <p:spPr>
          <a:xfrm>
            <a:off x="-178102" y="94176"/>
            <a:ext cx="6085200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EVOLUCIÓN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 JAVASCRIPT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69" name="Google Shape;369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2975" y="624950"/>
            <a:ext cx="5118049" cy="2876001"/>
          </a:xfrm>
          <a:prstGeom prst="rect">
            <a:avLst/>
          </a:prstGeom>
          <a:noFill/>
          <a:ln>
            <a:noFill/>
          </a:ln>
        </p:spPr>
      </p:pic>
      <p:sp>
        <p:nvSpPr>
          <p:cNvPr id="370" name="Google Shape;370;p64"/>
          <p:cNvSpPr txBox="1"/>
          <p:nvPr/>
        </p:nvSpPr>
        <p:spPr>
          <a:xfrm>
            <a:off x="871500" y="3662125"/>
            <a:ext cx="7401000" cy="75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 </a:t>
            </a:r>
            <a:r>
              <a:rPr lang="en-GB" sz="16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primera</a:t>
            </a:r>
            <a:r>
              <a:rPr lang="en-GB" sz="16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6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versión</a:t>
            </a:r>
            <a:r>
              <a:rPr lang="en-GB" sz="16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JavaScript ES1 se </a:t>
            </a:r>
            <a:r>
              <a:rPr lang="en-GB" sz="16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lanzó</a:t>
            </a:r>
            <a:r>
              <a:rPr lang="en-GB" sz="16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6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6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1997 y </a:t>
            </a:r>
            <a:r>
              <a:rPr lang="en-GB" sz="16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6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6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lenguaje</a:t>
            </a:r>
            <a:r>
              <a:rPr lang="en-GB" sz="16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6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fue</a:t>
            </a:r>
            <a:r>
              <a:rPr lang="en-GB" sz="16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6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cambiando</a:t>
            </a:r>
            <a:r>
              <a:rPr lang="en-GB" sz="16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con </a:t>
            </a:r>
            <a:r>
              <a:rPr lang="en-GB" sz="16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6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6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tiempo</a:t>
            </a:r>
            <a:r>
              <a:rPr lang="en-GB" sz="16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r>
              <a:rPr lang="en-GB" sz="1600" b="1" dirty="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600" b="1" dirty="0" err="1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En</a:t>
            </a:r>
            <a:r>
              <a:rPr lang="en-GB" sz="1600" b="1" dirty="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600" b="1" dirty="0" err="1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el</a:t>
            </a:r>
            <a:r>
              <a:rPr lang="en-GB" sz="1600" b="1" dirty="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600" b="1" dirty="0" err="1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curso</a:t>
            </a:r>
            <a:r>
              <a:rPr lang="en-GB" sz="1600" b="1" dirty="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600" b="1" dirty="0" err="1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nos</a:t>
            </a:r>
            <a:r>
              <a:rPr lang="en-GB" sz="1600" b="1" dirty="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600" b="1" dirty="0" err="1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focalizamos</a:t>
            </a:r>
            <a:r>
              <a:rPr lang="en-GB" sz="1600" b="1" dirty="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600" b="1" dirty="0" err="1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en</a:t>
            </a:r>
            <a:r>
              <a:rPr lang="en-GB" sz="1600" b="1" dirty="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la version ES5</a:t>
            </a:r>
            <a:endParaRPr sz="10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277</TotalTime>
  <Words>2534</Words>
  <Application>Microsoft Office PowerPoint</Application>
  <PresentationFormat>Presentación en pantalla (16:9)</PresentationFormat>
  <Paragraphs>332</Paragraphs>
  <Slides>59</Slides>
  <Notes>59</Notes>
  <HiddenSlides>0</HiddenSlides>
  <MMClips>0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59</vt:i4>
      </vt:variant>
    </vt:vector>
  </HeadingPairs>
  <TitlesOfParts>
    <vt:vector size="70" baseType="lpstr">
      <vt:lpstr>Anton</vt:lpstr>
      <vt:lpstr>Consolas</vt:lpstr>
      <vt:lpstr>Courier New</vt:lpstr>
      <vt:lpstr>Helvetica Neue Light</vt:lpstr>
      <vt:lpstr>Wingdings</vt:lpstr>
      <vt:lpstr>Helvetica Neue</vt:lpstr>
      <vt:lpstr>Arial</vt:lpstr>
      <vt:lpstr>Lato</vt:lpstr>
      <vt:lpstr>Didact Gothic</vt:lpstr>
      <vt:lpstr>Simple Light</vt:lpstr>
      <vt:lpstr>Simple Light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Angel PAEZ</dc:creator>
  <cp:lastModifiedBy>Jorge Angel PAEZ</cp:lastModifiedBy>
  <cp:revision>10</cp:revision>
  <dcterms:modified xsi:type="dcterms:W3CDTF">2022-09-26T00:48:38Z</dcterms:modified>
</cp:coreProperties>
</file>